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74" r:id="rId10"/>
    <p:sldId id="264" r:id="rId11"/>
    <p:sldId id="265" r:id="rId12"/>
    <p:sldId id="275" r:id="rId13"/>
    <p:sldId id="266" r:id="rId14"/>
    <p:sldId id="267" r:id="rId15"/>
    <p:sldId id="268" r:id="rId16"/>
    <p:sldId id="269" r:id="rId17"/>
    <p:sldId id="270" r:id="rId18"/>
    <p:sldId id="271" r:id="rId19"/>
    <p:sldId id="272" r:id="rId20"/>
    <p:sldId id="273" r:id="rId21"/>
    <p:sldId id="282" r:id="rId22"/>
    <p:sldId id="283" r:id="rId23"/>
    <p:sldId id="276" r:id="rId24"/>
    <p:sldId id="277" r:id="rId25"/>
    <p:sldId id="278" r:id="rId26"/>
    <p:sldId id="279" r:id="rId27"/>
    <p:sldId id="280" r:id="rId28"/>
    <p:sldId id="284" r:id="rId29"/>
    <p:sldId id="285" r:id="rId30"/>
    <p:sldId id="286" r:id="rId31"/>
    <p:sldId id="287" r:id="rId32"/>
    <p:sldId id="288" r:id="rId33"/>
    <p:sldId id="289" r:id="rId34"/>
    <p:sldId id="281" r:id="rId35"/>
    <p:sldId id="290" r:id="rId36"/>
    <p:sldId id="291" r:id="rId37"/>
    <p:sldId id="292" r:id="rId38"/>
    <p:sldId id="293" r:id="rId39"/>
    <p:sldId id="294" r:id="rId40"/>
    <p:sldId id="295" r:id="rId41"/>
    <p:sldId id="296" r:id="rId42"/>
    <p:sldId id="297" r:id="rId43"/>
  </p:sldIdLst>
  <p:sldSz cx="12192000" cy="6858000"/>
  <p:notesSz cx="6858000" cy="9144000"/>
  <p:defaultTextStyle>
    <a:defPPr>
      <a:defRPr lang="en-CH"/>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168"/>
    <p:restoredTop sz="94657"/>
  </p:normalViewPr>
  <p:slideViewPr>
    <p:cSldViewPr snapToGrid="0" snapToObjects="1">
      <p:cViewPr>
        <p:scale>
          <a:sx n="127" d="100"/>
          <a:sy n="127" d="100"/>
        </p:scale>
        <p:origin x="1720" y="52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264B2A-B292-3B43-AE53-504470224C74}"/>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CH"/>
          </a:p>
        </p:txBody>
      </p:sp>
      <p:sp>
        <p:nvSpPr>
          <p:cNvPr id="3" name="Subtitle 2">
            <a:extLst>
              <a:ext uri="{FF2B5EF4-FFF2-40B4-BE49-F238E27FC236}">
                <a16:creationId xmlns:a16="http://schemas.microsoft.com/office/drawing/2014/main" id="{8ADCB03B-AA3D-2440-A812-002974861DF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CH"/>
          </a:p>
        </p:txBody>
      </p:sp>
      <p:sp>
        <p:nvSpPr>
          <p:cNvPr id="4" name="Date Placeholder 3">
            <a:extLst>
              <a:ext uri="{FF2B5EF4-FFF2-40B4-BE49-F238E27FC236}">
                <a16:creationId xmlns:a16="http://schemas.microsoft.com/office/drawing/2014/main" id="{43E6C3FD-E37E-D646-8A63-83BE03A633C1}"/>
              </a:ext>
            </a:extLst>
          </p:cNvPr>
          <p:cNvSpPr>
            <a:spLocks noGrp="1"/>
          </p:cNvSpPr>
          <p:nvPr>
            <p:ph type="dt" sz="half" idx="10"/>
          </p:nvPr>
        </p:nvSpPr>
        <p:spPr/>
        <p:txBody>
          <a:bodyPr/>
          <a:lstStyle/>
          <a:p>
            <a:fld id="{E42C619D-DA41-7B47-B87A-8A74273D9EC5}" type="datetimeFigureOut">
              <a:rPr lang="en-CH" smtClean="0"/>
              <a:t>23.02.23</a:t>
            </a:fld>
            <a:endParaRPr lang="en-CH"/>
          </a:p>
        </p:txBody>
      </p:sp>
      <p:sp>
        <p:nvSpPr>
          <p:cNvPr id="5" name="Footer Placeholder 4">
            <a:extLst>
              <a:ext uri="{FF2B5EF4-FFF2-40B4-BE49-F238E27FC236}">
                <a16:creationId xmlns:a16="http://schemas.microsoft.com/office/drawing/2014/main" id="{D58EBBF2-EA62-A14E-B479-91A74B9C90AB}"/>
              </a:ext>
            </a:extLst>
          </p:cNvPr>
          <p:cNvSpPr>
            <a:spLocks noGrp="1"/>
          </p:cNvSpPr>
          <p:nvPr>
            <p:ph type="ftr" sz="quarter" idx="11"/>
          </p:nvPr>
        </p:nvSpPr>
        <p:spPr/>
        <p:txBody>
          <a:bodyPr/>
          <a:lstStyle/>
          <a:p>
            <a:endParaRPr lang="en-CH"/>
          </a:p>
        </p:txBody>
      </p:sp>
      <p:sp>
        <p:nvSpPr>
          <p:cNvPr id="6" name="Slide Number Placeholder 5">
            <a:extLst>
              <a:ext uri="{FF2B5EF4-FFF2-40B4-BE49-F238E27FC236}">
                <a16:creationId xmlns:a16="http://schemas.microsoft.com/office/drawing/2014/main" id="{8EC2D35A-43DF-924F-9500-8378201C7EC0}"/>
              </a:ext>
            </a:extLst>
          </p:cNvPr>
          <p:cNvSpPr>
            <a:spLocks noGrp="1"/>
          </p:cNvSpPr>
          <p:nvPr>
            <p:ph type="sldNum" sz="quarter" idx="12"/>
          </p:nvPr>
        </p:nvSpPr>
        <p:spPr/>
        <p:txBody>
          <a:bodyPr/>
          <a:lstStyle/>
          <a:p>
            <a:fld id="{BDFA2CC4-8108-9343-A0B3-478561229620}" type="slidenum">
              <a:rPr lang="en-CH" smtClean="0"/>
              <a:t>‹#›</a:t>
            </a:fld>
            <a:endParaRPr lang="en-CH"/>
          </a:p>
        </p:txBody>
      </p:sp>
    </p:spTree>
    <p:extLst>
      <p:ext uri="{BB962C8B-B14F-4D97-AF65-F5344CB8AC3E}">
        <p14:creationId xmlns:p14="http://schemas.microsoft.com/office/powerpoint/2010/main" val="3126802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5F180-6B49-7D40-92D6-417BBC23DD18}"/>
              </a:ext>
            </a:extLst>
          </p:cNvPr>
          <p:cNvSpPr>
            <a:spLocks noGrp="1"/>
          </p:cNvSpPr>
          <p:nvPr>
            <p:ph type="title"/>
          </p:nvPr>
        </p:nvSpPr>
        <p:spPr/>
        <p:txBody>
          <a:bodyPr/>
          <a:lstStyle/>
          <a:p>
            <a:r>
              <a:rPr lang="en-GB"/>
              <a:t>Click to edit Master title style</a:t>
            </a:r>
            <a:endParaRPr lang="en-CH"/>
          </a:p>
        </p:txBody>
      </p:sp>
      <p:sp>
        <p:nvSpPr>
          <p:cNvPr id="3" name="Vertical Text Placeholder 2">
            <a:extLst>
              <a:ext uri="{FF2B5EF4-FFF2-40B4-BE49-F238E27FC236}">
                <a16:creationId xmlns:a16="http://schemas.microsoft.com/office/drawing/2014/main" id="{BD557978-A270-4F49-8A30-924DAE51A35C}"/>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4" name="Date Placeholder 3">
            <a:extLst>
              <a:ext uri="{FF2B5EF4-FFF2-40B4-BE49-F238E27FC236}">
                <a16:creationId xmlns:a16="http://schemas.microsoft.com/office/drawing/2014/main" id="{1192ED9C-FF0A-7445-9637-3C8B3F3D554F}"/>
              </a:ext>
            </a:extLst>
          </p:cNvPr>
          <p:cNvSpPr>
            <a:spLocks noGrp="1"/>
          </p:cNvSpPr>
          <p:nvPr>
            <p:ph type="dt" sz="half" idx="10"/>
          </p:nvPr>
        </p:nvSpPr>
        <p:spPr/>
        <p:txBody>
          <a:bodyPr/>
          <a:lstStyle/>
          <a:p>
            <a:fld id="{E42C619D-DA41-7B47-B87A-8A74273D9EC5}" type="datetimeFigureOut">
              <a:rPr lang="en-CH" smtClean="0"/>
              <a:t>23.02.23</a:t>
            </a:fld>
            <a:endParaRPr lang="en-CH"/>
          </a:p>
        </p:txBody>
      </p:sp>
      <p:sp>
        <p:nvSpPr>
          <p:cNvPr id="5" name="Footer Placeholder 4">
            <a:extLst>
              <a:ext uri="{FF2B5EF4-FFF2-40B4-BE49-F238E27FC236}">
                <a16:creationId xmlns:a16="http://schemas.microsoft.com/office/drawing/2014/main" id="{0D259A81-8778-C642-9686-6BBBF683C680}"/>
              </a:ext>
            </a:extLst>
          </p:cNvPr>
          <p:cNvSpPr>
            <a:spLocks noGrp="1"/>
          </p:cNvSpPr>
          <p:nvPr>
            <p:ph type="ftr" sz="quarter" idx="11"/>
          </p:nvPr>
        </p:nvSpPr>
        <p:spPr/>
        <p:txBody>
          <a:bodyPr/>
          <a:lstStyle/>
          <a:p>
            <a:endParaRPr lang="en-CH"/>
          </a:p>
        </p:txBody>
      </p:sp>
      <p:sp>
        <p:nvSpPr>
          <p:cNvPr id="6" name="Slide Number Placeholder 5">
            <a:extLst>
              <a:ext uri="{FF2B5EF4-FFF2-40B4-BE49-F238E27FC236}">
                <a16:creationId xmlns:a16="http://schemas.microsoft.com/office/drawing/2014/main" id="{D75F1295-CFB0-BD4D-9292-65ACF2B2BDB5}"/>
              </a:ext>
            </a:extLst>
          </p:cNvPr>
          <p:cNvSpPr>
            <a:spLocks noGrp="1"/>
          </p:cNvSpPr>
          <p:nvPr>
            <p:ph type="sldNum" sz="quarter" idx="12"/>
          </p:nvPr>
        </p:nvSpPr>
        <p:spPr/>
        <p:txBody>
          <a:bodyPr/>
          <a:lstStyle/>
          <a:p>
            <a:fld id="{BDFA2CC4-8108-9343-A0B3-478561229620}" type="slidenum">
              <a:rPr lang="en-CH" smtClean="0"/>
              <a:t>‹#›</a:t>
            </a:fld>
            <a:endParaRPr lang="en-CH"/>
          </a:p>
        </p:txBody>
      </p:sp>
    </p:spTree>
    <p:extLst>
      <p:ext uri="{BB962C8B-B14F-4D97-AF65-F5344CB8AC3E}">
        <p14:creationId xmlns:p14="http://schemas.microsoft.com/office/powerpoint/2010/main" val="36925007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77822DB-3867-FF4B-B0AC-EA876F7B0CCD}"/>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CH"/>
          </a:p>
        </p:txBody>
      </p:sp>
      <p:sp>
        <p:nvSpPr>
          <p:cNvPr id="3" name="Vertical Text Placeholder 2">
            <a:extLst>
              <a:ext uri="{FF2B5EF4-FFF2-40B4-BE49-F238E27FC236}">
                <a16:creationId xmlns:a16="http://schemas.microsoft.com/office/drawing/2014/main" id="{57186E4E-C173-144D-BFAD-0994FE9173DC}"/>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4" name="Date Placeholder 3">
            <a:extLst>
              <a:ext uri="{FF2B5EF4-FFF2-40B4-BE49-F238E27FC236}">
                <a16:creationId xmlns:a16="http://schemas.microsoft.com/office/drawing/2014/main" id="{CFBBD40F-B705-3F42-BDD7-7F8C2C751FBB}"/>
              </a:ext>
            </a:extLst>
          </p:cNvPr>
          <p:cNvSpPr>
            <a:spLocks noGrp="1"/>
          </p:cNvSpPr>
          <p:nvPr>
            <p:ph type="dt" sz="half" idx="10"/>
          </p:nvPr>
        </p:nvSpPr>
        <p:spPr/>
        <p:txBody>
          <a:bodyPr/>
          <a:lstStyle/>
          <a:p>
            <a:fld id="{E42C619D-DA41-7B47-B87A-8A74273D9EC5}" type="datetimeFigureOut">
              <a:rPr lang="en-CH" smtClean="0"/>
              <a:t>23.02.23</a:t>
            </a:fld>
            <a:endParaRPr lang="en-CH"/>
          </a:p>
        </p:txBody>
      </p:sp>
      <p:sp>
        <p:nvSpPr>
          <p:cNvPr id="5" name="Footer Placeholder 4">
            <a:extLst>
              <a:ext uri="{FF2B5EF4-FFF2-40B4-BE49-F238E27FC236}">
                <a16:creationId xmlns:a16="http://schemas.microsoft.com/office/drawing/2014/main" id="{5C60D8F5-E15A-324E-B581-41B6799EF8A4}"/>
              </a:ext>
            </a:extLst>
          </p:cNvPr>
          <p:cNvSpPr>
            <a:spLocks noGrp="1"/>
          </p:cNvSpPr>
          <p:nvPr>
            <p:ph type="ftr" sz="quarter" idx="11"/>
          </p:nvPr>
        </p:nvSpPr>
        <p:spPr/>
        <p:txBody>
          <a:bodyPr/>
          <a:lstStyle/>
          <a:p>
            <a:endParaRPr lang="en-CH"/>
          </a:p>
        </p:txBody>
      </p:sp>
      <p:sp>
        <p:nvSpPr>
          <p:cNvPr id="6" name="Slide Number Placeholder 5">
            <a:extLst>
              <a:ext uri="{FF2B5EF4-FFF2-40B4-BE49-F238E27FC236}">
                <a16:creationId xmlns:a16="http://schemas.microsoft.com/office/drawing/2014/main" id="{922F378B-DADA-D646-9774-6A4325F161D7}"/>
              </a:ext>
            </a:extLst>
          </p:cNvPr>
          <p:cNvSpPr>
            <a:spLocks noGrp="1"/>
          </p:cNvSpPr>
          <p:nvPr>
            <p:ph type="sldNum" sz="quarter" idx="12"/>
          </p:nvPr>
        </p:nvSpPr>
        <p:spPr/>
        <p:txBody>
          <a:bodyPr/>
          <a:lstStyle/>
          <a:p>
            <a:fld id="{BDFA2CC4-8108-9343-A0B3-478561229620}" type="slidenum">
              <a:rPr lang="en-CH" smtClean="0"/>
              <a:t>‹#›</a:t>
            </a:fld>
            <a:endParaRPr lang="en-CH"/>
          </a:p>
        </p:txBody>
      </p:sp>
    </p:spTree>
    <p:extLst>
      <p:ext uri="{BB962C8B-B14F-4D97-AF65-F5344CB8AC3E}">
        <p14:creationId xmlns:p14="http://schemas.microsoft.com/office/powerpoint/2010/main" val="13793009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1AE5D-C075-664B-9071-FC06B7F9EF01}"/>
              </a:ext>
            </a:extLst>
          </p:cNvPr>
          <p:cNvSpPr>
            <a:spLocks noGrp="1"/>
          </p:cNvSpPr>
          <p:nvPr>
            <p:ph type="title"/>
          </p:nvPr>
        </p:nvSpPr>
        <p:spPr/>
        <p:txBody>
          <a:bodyPr/>
          <a:lstStyle/>
          <a:p>
            <a:r>
              <a:rPr lang="en-GB"/>
              <a:t>Click to edit Master title style</a:t>
            </a:r>
            <a:endParaRPr lang="en-CH"/>
          </a:p>
        </p:txBody>
      </p:sp>
      <p:sp>
        <p:nvSpPr>
          <p:cNvPr id="3" name="Content Placeholder 2">
            <a:extLst>
              <a:ext uri="{FF2B5EF4-FFF2-40B4-BE49-F238E27FC236}">
                <a16:creationId xmlns:a16="http://schemas.microsoft.com/office/drawing/2014/main" id="{6DF08317-BF6D-7E45-B4E0-A9FC024BA32C}"/>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4" name="Date Placeholder 3">
            <a:extLst>
              <a:ext uri="{FF2B5EF4-FFF2-40B4-BE49-F238E27FC236}">
                <a16:creationId xmlns:a16="http://schemas.microsoft.com/office/drawing/2014/main" id="{23ED6425-0F28-3E48-A542-28D47D6E7798}"/>
              </a:ext>
            </a:extLst>
          </p:cNvPr>
          <p:cNvSpPr>
            <a:spLocks noGrp="1"/>
          </p:cNvSpPr>
          <p:nvPr>
            <p:ph type="dt" sz="half" idx="10"/>
          </p:nvPr>
        </p:nvSpPr>
        <p:spPr/>
        <p:txBody>
          <a:bodyPr/>
          <a:lstStyle/>
          <a:p>
            <a:fld id="{E42C619D-DA41-7B47-B87A-8A74273D9EC5}" type="datetimeFigureOut">
              <a:rPr lang="en-CH" smtClean="0"/>
              <a:t>23.02.23</a:t>
            </a:fld>
            <a:endParaRPr lang="en-CH"/>
          </a:p>
        </p:txBody>
      </p:sp>
      <p:sp>
        <p:nvSpPr>
          <p:cNvPr id="5" name="Footer Placeholder 4">
            <a:extLst>
              <a:ext uri="{FF2B5EF4-FFF2-40B4-BE49-F238E27FC236}">
                <a16:creationId xmlns:a16="http://schemas.microsoft.com/office/drawing/2014/main" id="{8A6D72A4-A066-0C40-A395-F2119EB64E93}"/>
              </a:ext>
            </a:extLst>
          </p:cNvPr>
          <p:cNvSpPr>
            <a:spLocks noGrp="1"/>
          </p:cNvSpPr>
          <p:nvPr>
            <p:ph type="ftr" sz="quarter" idx="11"/>
          </p:nvPr>
        </p:nvSpPr>
        <p:spPr/>
        <p:txBody>
          <a:bodyPr/>
          <a:lstStyle/>
          <a:p>
            <a:endParaRPr lang="en-CH"/>
          </a:p>
        </p:txBody>
      </p:sp>
      <p:sp>
        <p:nvSpPr>
          <p:cNvPr id="6" name="Slide Number Placeholder 5">
            <a:extLst>
              <a:ext uri="{FF2B5EF4-FFF2-40B4-BE49-F238E27FC236}">
                <a16:creationId xmlns:a16="http://schemas.microsoft.com/office/drawing/2014/main" id="{53F53178-9E20-E641-8B8F-30DAC9928BC1}"/>
              </a:ext>
            </a:extLst>
          </p:cNvPr>
          <p:cNvSpPr>
            <a:spLocks noGrp="1"/>
          </p:cNvSpPr>
          <p:nvPr>
            <p:ph type="sldNum" sz="quarter" idx="12"/>
          </p:nvPr>
        </p:nvSpPr>
        <p:spPr/>
        <p:txBody>
          <a:bodyPr/>
          <a:lstStyle/>
          <a:p>
            <a:fld id="{BDFA2CC4-8108-9343-A0B3-478561229620}" type="slidenum">
              <a:rPr lang="en-CH" smtClean="0"/>
              <a:t>‹#›</a:t>
            </a:fld>
            <a:endParaRPr lang="en-CH"/>
          </a:p>
        </p:txBody>
      </p:sp>
    </p:spTree>
    <p:extLst>
      <p:ext uri="{BB962C8B-B14F-4D97-AF65-F5344CB8AC3E}">
        <p14:creationId xmlns:p14="http://schemas.microsoft.com/office/powerpoint/2010/main" val="8210517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253778-39EB-EF43-8ED4-857891E5F87D}"/>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CH"/>
          </a:p>
        </p:txBody>
      </p:sp>
      <p:sp>
        <p:nvSpPr>
          <p:cNvPr id="3" name="Text Placeholder 2">
            <a:extLst>
              <a:ext uri="{FF2B5EF4-FFF2-40B4-BE49-F238E27FC236}">
                <a16:creationId xmlns:a16="http://schemas.microsoft.com/office/drawing/2014/main" id="{2F63AEFA-C169-E149-BCE7-9CA5A019580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FC3CB593-B515-314C-9AFA-5E3F1EDB8990}"/>
              </a:ext>
            </a:extLst>
          </p:cNvPr>
          <p:cNvSpPr>
            <a:spLocks noGrp="1"/>
          </p:cNvSpPr>
          <p:nvPr>
            <p:ph type="dt" sz="half" idx="10"/>
          </p:nvPr>
        </p:nvSpPr>
        <p:spPr/>
        <p:txBody>
          <a:bodyPr/>
          <a:lstStyle/>
          <a:p>
            <a:fld id="{E42C619D-DA41-7B47-B87A-8A74273D9EC5}" type="datetimeFigureOut">
              <a:rPr lang="en-CH" smtClean="0"/>
              <a:t>23.02.23</a:t>
            </a:fld>
            <a:endParaRPr lang="en-CH"/>
          </a:p>
        </p:txBody>
      </p:sp>
      <p:sp>
        <p:nvSpPr>
          <p:cNvPr id="5" name="Footer Placeholder 4">
            <a:extLst>
              <a:ext uri="{FF2B5EF4-FFF2-40B4-BE49-F238E27FC236}">
                <a16:creationId xmlns:a16="http://schemas.microsoft.com/office/drawing/2014/main" id="{8951B575-A121-5F4D-A48A-C8952A3B0247}"/>
              </a:ext>
            </a:extLst>
          </p:cNvPr>
          <p:cNvSpPr>
            <a:spLocks noGrp="1"/>
          </p:cNvSpPr>
          <p:nvPr>
            <p:ph type="ftr" sz="quarter" idx="11"/>
          </p:nvPr>
        </p:nvSpPr>
        <p:spPr/>
        <p:txBody>
          <a:bodyPr/>
          <a:lstStyle/>
          <a:p>
            <a:endParaRPr lang="en-CH"/>
          </a:p>
        </p:txBody>
      </p:sp>
      <p:sp>
        <p:nvSpPr>
          <p:cNvPr id="6" name="Slide Number Placeholder 5">
            <a:extLst>
              <a:ext uri="{FF2B5EF4-FFF2-40B4-BE49-F238E27FC236}">
                <a16:creationId xmlns:a16="http://schemas.microsoft.com/office/drawing/2014/main" id="{3A6669F2-1F6B-4449-9614-062B09382881}"/>
              </a:ext>
            </a:extLst>
          </p:cNvPr>
          <p:cNvSpPr>
            <a:spLocks noGrp="1"/>
          </p:cNvSpPr>
          <p:nvPr>
            <p:ph type="sldNum" sz="quarter" idx="12"/>
          </p:nvPr>
        </p:nvSpPr>
        <p:spPr/>
        <p:txBody>
          <a:bodyPr/>
          <a:lstStyle/>
          <a:p>
            <a:fld id="{BDFA2CC4-8108-9343-A0B3-478561229620}" type="slidenum">
              <a:rPr lang="en-CH" smtClean="0"/>
              <a:t>‹#›</a:t>
            </a:fld>
            <a:endParaRPr lang="en-CH"/>
          </a:p>
        </p:txBody>
      </p:sp>
    </p:spTree>
    <p:extLst>
      <p:ext uri="{BB962C8B-B14F-4D97-AF65-F5344CB8AC3E}">
        <p14:creationId xmlns:p14="http://schemas.microsoft.com/office/powerpoint/2010/main" val="31336098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AD027D-239F-F14B-BFB4-EEB4E9E698F8}"/>
              </a:ext>
            </a:extLst>
          </p:cNvPr>
          <p:cNvSpPr>
            <a:spLocks noGrp="1"/>
          </p:cNvSpPr>
          <p:nvPr>
            <p:ph type="title"/>
          </p:nvPr>
        </p:nvSpPr>
        <p:spPr/>
        <p:txBody>
          <a:bodyPr/>
          <a:lstStyle/>
          <a:p>
            <a:r>
              <a:rPr lang="en-GB"/>
              <a:t>Click to edit Master title style</a:t>
            </a:r>
            <a:endParaRPr lang="en-CH"/>
          </a:p>
        </p:txBody>
      </p:sp>
      <p:sp>
        <p:nvSpPr>
          <p:cNvPr id="3" name="Content Placeholder 2">
            <a:extLst>
              <a:ext uri="{FF2B5EF4-FFF2-40B4-BE49-F238E27FC236}">
                <a16:creationId xmlns:a16="http://schemas.microsoft.com/office/drawing/2014/main" id="{4CC2A448-58F9-ED49-8DCE-0702FA58DEF8}"/>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4" name="Content Placeholder 3">
            <a:extLst>
              <a:ext uri="{FF2B5EF4-FFF2-40B4-BE49-F238E27FC236}">
                <a16:creationId xmlns:a16="http://schemas.microsoft.com/office/drawing/2014/main" id="{6233CC1F-8247-9A49-84C8-39399BF28AB3}"/>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5" name="Date Placeholder 4">
            <a:extLst>
              <a:ext uri="{FF2B5EF4-FFF2-40B4-BE49-F238E27FC236}">
                <a16:creationId xmlns:a16="http://schemas.microsoft.com/office/drawing/2014/main" id="{961C6D2D-267D-9443-860C-CD85EF62C0C8}"/>
              </a:ext>
            </a:extLst>
          </p:cNvPr>
          <p:cNvSpPr>
            <a:spLocks noGrp="1"/>
          </p:cNvSpPr>
          <p:nvPr>
            <p:ph type="dt" sz="half" idx="10"/>
          </p:nvPr>
        </p:nvSpPr>
        <p:spPr/>
        <p:txBody>
          <a:bodyPr/>
          <a:lstStyle/>
          <a:p>
            <a:fld id="{E42C619D-DA41-7B47-B87A-8A74273D9EC5}" type="datetimeFigureOut">
              <a:rPr lang="en-CH" smtClean="0"/>
              <a:t>23.02.23</a:t>
            </a:fld>
            <a:endParaRPr lang="en-CH"/>
          </a:p>
        </p:txBody>
      </p:sp>
      <p:sp>
        <p:nvSpPr>
          <p:cNvPr id="6" name="Footer Placeholder 5">
            <a:extLst>
              <a:ext uri="{FF2B5EF4-FFF2-40B4-BE49-F238E27FC236}">
                <a16:creationId xmlns:a16="http://schemas.microsoft.com/office/drawing/2014/main" id="{F76663AA-DAB5-2A4E-B044-624E9E4C188B}"/>
              </a:ext>
            </a:extLst>
          </p:cNvPr>
          <p:cNvSpPr>
            <a:spLocks noGrp="1"/>
          </p:cNvSpPr>
          <p:nvPr>
            <p:ph type="ftr" sz="quarter" idx="11"/>
          </p:nvPr>
        </p:nvSpPr>
        <p:spPr/>
        <p:txBody>
          <a:bodyPr/>
          <a:lstStyle/>
          <a:p>
            <a:endParaRPr lang="en-CH"/>
          </a:p>
        </p:txBody>
      </p:sp>
      <p:sp>
        <p:nvSpPr>
          <p:cNvPr id="7" name="Slide Number Placeholder 6">
            <a:extLst>
              <a:ext uri="{FF2B5EF4-FFF2-40B4-BE49-F238E27FC236}">
                <a16:creationId xmlns:a16="http://schemas.microsoft.com/office/drawing/2014/main" id="{CB4C4D7D-CD99-3744-A55F-D698D9F5DCCE}"/>
              </a:ext>
            </a:extLst>
          </p:cNvPr>
          <p:cNvSpPr>
            <a:spLocks noGrp="1"/>
          </p:cNvSpPr>
          <p:nvPr>
            <p:ph type="sldNum" sz="quarter" idx="12"/>
          </p:nvPr>
        </p:nvSpPr>
        <p:spPr/>
        <p:txBody>
          <a:bodyPr/>
          <a:lstStyle/>
          <a:p>
            <a:fld id="{BDFA2CC4-8108-9343-A0B3-478561229620}" type="slidenum">
              <a:rPr lang="en-CH" smtClean="0"/>
              <a:t>‹#›</a:t>
            </a:fld>
            <a:endParaRPr lang="en-CH"/>
          </a:p>
        </p:txBody>
      </p:sp>
    </p:spTree>
    <p:extLst>
      <p:ext uri="{BB962C8B-B14F-4D97-AF65-F5344CB8AC3E}">
        <p14:creationId xmlns:p14="http://schemas.microsoft.com/office/powerpoint/2010/main" val="34180335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7C9348-59EA-DD46-BF36-2C4C4AAE42CD}"/>
              </a:ext>
            </a:extLst>
          </p:cNvPr>
          <p:cNvSpPr>
            <a:spLocks noGrp="1"/>
          </p:cNvSpPr>
          <p:nvPr>
            <p:ph type="title"/>
          </p:nvPr>
        </p:nvSpPr>
        <p:spPr>
          <a:xfrm>
            <a:off x="839788" y="365125"/>
            <a:ext cx="10515600" cy="1325563"/>
          </a:xfrm>
        </p:spPr>
        <p:txBody>
          <a:bodyPr/>
          <a:lstStyle/>
          <a:p>
            <a:r>
              <a:rPr lang="en-GB"/>
              <a:t>Click to edit Master title style</a:t>
            </a:r>
            <a:endParaRPr lang="en-CH"/>
          </a:p>
        </p:txBody>
      </p:sp>
      <p:sp>
        <p:nvSpPr>
          <p:cNvPr id="3" name="Text Placeholder 2">
            <a:extLst>
              <a:ext uri="{FF2B5EF4-FFF2-40B4-BE49-F238E27FC236}">
                <a16:creationId xmlns:a16="http://schemas.microsoft.com/office/drawing/2014/main" id="{B593CBF6-5482-5C47-9188-D76A11EF120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6F70F0AE-0DFB-A944-A9F7-4D29C1666DD7}"/>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5" name="Text Placeholder 4">
            <a:extLst>
              <a:ext uri="{FF2B5EF4-FFF2-40B4-BE49-F238E27FC236}">
                <a16:creationId xmlns:a16="http://schemas.microsoft.com/office/drawing/2014/main" id="{E8CCABC5-BB4E-3A47-A6F0-A375D597054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53081B54-5045-F442-8CC6-A6D45A2D8579}"/>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7" name="Date Placeholder 6">
            <a:extLst>
              <a:ext uri="{FF2B5EF4-FFF2-40B4-BE49-F238E27FC236}">
                <a16:creationId xmlns:a16="http://schemas.microsoft.com/office/drawing/2014/main" id="{81A74572-593D-6347-A47C-22A3344EE811}"/>
              </a:ext>
            </a:extLst>
          </p:cNvPr>
          <p:cNvSpPr>
            <a:spLocks noGrp="1"/>
          </p:cNvSpPr>
          <p:nvPr>
            <p:ph type="dt" sz="half" idx="10"/>
          </p:nvPr>
        </p:nvSpPr>
        <p:spPr/>
        <p:txBody>
          <a:bodyPr/>
          <a:lstStyle/>
          <a:p>
            <a:fld id="{E42C619D-DA41-7B47-B87A-8A74273D9EC5}" type="datetimeFigureOut">
              <a:rPr lang="en-CH" smtClean="0"/>
              <a:t>23.02.23</a:t>
            </a:fld>
            <a:endParaRPr lang="en-CH"/>
          </a:p>
        </p:txBody>
      </p:sp>
      <p:sp>
        <p:nvSpPr>
          <p:cNvPr id="8" name="Footer Placeholder 7">
            <a:extLst>
              <a:ext uri="{FF2B5EF4-FFF2-40B4-BE49-F238E27FC236}">
                <a16:creationId xmlns:a16="http://schemas.microsoft.com/office/drawing/2014/main" id="{EB70757B-7ABF-8942-AF44-250FAC0B2471}"/>
              </a:ext>
            </a:extLst>
          </p:cNvPr>
          <p:cNvSpPr>
            <a:spLocks noGrp="1"/>
          </p:cNvSpPr>
          <p:nvPr>
            <p:ph type="ftr" sz="quarter" idx="11"/>
          </p:nvPr>
        </p:nvSpPr>
        <p:spPr/>
        <p:txBody>
          <a:bodyPr/>
          <a:lstStyle/>
          <a:p>
            <a:endParaRPr lang="en-CH"/>
          </a:p>
        </p:txBody>
      </p:sp>
      <p:sp>
        <p:nvSpPr>
          <p:cNvPr id="9" name="Slide Number Placeholder 8">
            <a:extLst>
              <a:ext uri="{FF2B5EF4-FFF2-40B4-BE49-F238E27FC236}">
                <a16:creationId xmlns:a16="http://schemas.microsoft.com/office/drawing/2014/main" id="{33B62617-D771-C346-9C71-3A85EFF43AC3}"/>
              </a:ext>
            </a:extLst>
          </p:cNvPr>
          <p:cNvSpPr>
            <a:spLocks noGrp="1"/>
          </p:cNvSpPr>
          <p:nvPr>
            <p:ph type="sldNum" sz="quarter" idx="12"/>
          </p:nvPr>
        </p:nvSpPr>
        <p:spPr/>
        <p:txBody>
          <a:bodyPr/>
          <a:lstStyle/>
          <a:p>
            <a:fld id="{BDFA2CC4-8108-9343-A0B3-478561229620}" type="slidenum">
              <a:rPr lang="en-CH" smtClean="0"/>
              <a:t>‹#›</a:t>
            </a:fld>
            <a:endParaRPr lang="en-CH"/>
          </a:p>
        </p:txBody>
      </p:sp>
    </p:spTree>
    <p:extLst>
      <p:ext uri="{BB962C8B-B14F-4D97-AF65-F5344CB8AC3E}">
        <p14:creationId xmlns:p14="http://schemas.microsoft.com/office/powerpoint/2010/main" val="32521691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D1E0B4-723D-8242-81B2-3C5E7812E6AF}"/>
              </a:ext>
            </a:extLst>
          </p:cNvPr>
          <p:cNvSpPr>
            <a:spLocks noGrp="1"/>
          </p:cNvSpPr>
          <p:nvPr>
            <p:ph type="title"/>
          </p:nvPr>
        </p:nvSpPr>
        <p:spPr/>
        <p:txBody>
          <a:bodyPr/>
          <a:lstStyle/>
          <a:p>
            <a:r>
              <a:rPr lang="en-GB"/>
              <a:t>Click to edit Master title style</a:t>
            </a:r>
            <a:endParaRPr lang="en-CH"/>
          </a:p>
        </p:txBody>
      </p:sp>
      <p:sp>
        <p:nvSpPr>
          <p:cNvPr id="3" name="Date Placeholder 2">
            <a:extLst>
              <a:ext uri="{FF2B5EF4-FFF2-40B4-BE49-F238E27FC236}">
                <a16:creationId xmlns:a16="http://schemas.microsoft.com/office/drawing/2014/main" id="{32C32399-3D81-D24C-89A5-96B984A049DE}"/>
              </a:ext>
            </a:extLst>
          </p:cNvPr>
          <p:cNvSpPr>
            <a:spLocks noGrp="1"/>
          </p:cNvSpPr>
          <p:nvPr>
            <p:ph type="dt" sz="half" idx="10"/>
          </p:nvPr>
        </p:nvSpPr>
        <p:spPr/>
        <p:txBody>
          <a:bodyPr/>
          <a:lstStyle/>
          <a:p>
            <a:fld id="{E42C619D-DA41-7B47-B87A-8A74273D9EC5}" type="datetimeFigureOut">
              <a:rPr lang="en-CH" smtClean="0"/>
              <a:t>23.02.23</a:t>
            </a:fld>
            <a:endParaRPr lang="en-CH"/>
          </a:p>
        </p:txBody>
      </p:sp>
      <p:sp>
        <p:nvSpPr>
          <p:cNvPr id="4" name="Footer Placeholder 3">
            <a:extLst>
              <a:ext uri="{FF2B5EF4-FFF2-40B4-BE49-F238E27FC236}">
                <a16:creationId xmlns:a16="http://schemas.microsoft.com/office/drawing/2014/main" id="{F525F9B5-794B-4046-895F-70653270ED99}"/>
              </a:ext>
            </a:extLst>
          </p:cNvPr>
          <p:cNvSpPr>
            <a:spLocks noGrp="1"/>
          </p:cNvSpPr>
          <p:nvPr>
            <p:ph type="ftr" sz="quarter" idx="11"/>
          </p:nvPr>
        </p:nvSpPr>
        <p:spPr/>
        <p:txBody>
          <a:bodyPr/>
          <a:lstStyle/>
          <a:p>
            <a:endParaRPr lang="en-CH"/>
          </a:p>
        </p:txBody>
      </p:sp>
      <p:sp>
        <p:nvSpPr>
          <p:cNvPr id="5" name="Slide Number Placeholder 4">
            <a:extLst>
              <a:ext uri="{FF2B5EF4-FFF2-40B4-BE49-F238E27FC236}">
                <a16:creationId xmlns:a16="http://schemas.microsoft.com/office/drawing/2014/main" id="{EBCF5792-9C49-DA4F-B141-A79B37D9EF47}"/>
              </a:ext>
            </a:extLst>
          </p:cNvPr>
          <p:cNvSpPr>
            <a:spLocks noGrp="1"/>
          </p:cNvSpPr>
          <p:nvPr>
            <p:ph type="sldNum" sz="quarter" idx="12"/>
          </p:nvPr>
        </p:nvSpPr>
        <p:spPr/>
        <p:txBody>
          <a:bodyPr/>
          <a:lstStyle/>
          <a:p>
            <a:fld id="{BDFA2CC4-8108-9343-A0B3-478561229620}" type="slidenum">
              <a:rPr lang="en-CH" smtClean="0"/>
              <a:t>‹#›</a:t>
            </a:fld>
            <a:endParaRPr lang="en-CH"/>
          </a:p>
        </p:txBody>
      </p:sp>
    </p:spTree>
    <p:extLst>
      <p:ext uri="{BB962C8B-B14F-4D97-AF65-F5344CB8AC3E}">
        <p14:creationId xmlns:p14="http://schemas.microsoft.com/office/powerpoint/2010/main" val="33109276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B682ABB-005E-0649-BB7B-69B1D6E57F16}"/>
              </a:ext>
            </a:extLst>
          </p:cNvPr>
          <p:cNvSpPr>
            <a:spLocks noGrp="1"/>
          </p:cNvSpPr>
          <p:nvPr>
            <p:ph type="dt" sz="half" idx="10"/>
          </p:nvPr>
        </p:nvSpPr>
        <p:spPr/>
        <p:txBody>
          <a:bodyPr/>
          <a:lstStyle/>
          <a:p>
            <a:fld id="{E42C619D-DA41-7B47-B87A-8A74273D9EC5}" type="datetimeFigureOut">
              <a:rPr lang="en-CH" smtClean="0"/>
              <a:t>23.02.23</a:t>
            </a:fld>
            <a:endParaRPr lang="en-CH"/>
          </a:p>
        </p:txBody>
      </p:sp>
      <p:sp>
        <p:nvSpPr>
          <p:cNvPr id="3" name="Footer Placeholder 2">
            <a:extLst>
              <a:ext uri="{FF2B5EF4-FFF2-40B4-BE49-F238E27FC236}">
                <a16:creationId xmlns:a16="http://schemas.microsoft.com/office/drawing/2014/main" id="{81D5D780-22F7-5C48-AC31-5D7BA492959D}"/>
              </a:ext>
            </a:extLst>
          </p:cNvPr>
          <p:cNvSpPr>
            <a:spLocks noGrp="1"/>
          </p:cNvSpPr>
          <p:nvPr>
            <p:ph type="ftr" sz="quarter" idx="11"/>
          </p:nvPr>
        </p:nvSpPr>
        <p:spPr/>
        <p:txBody>
          <a:bodyPr/>
          <a:lstStyle/>
          <a:p>
            <a:endParaRPr lang="en-CH"/>
          </a:p>
        </p:txBody>
      </p:sp>
      <p:sp>
        <p:nvSpPr>
          <p:cNvPr id="4" name="Slide Number Placeholder 3">
            <a:extLst>
              <a:ext uri="{FF2B5EF4-FFF2-40B4-BE49-F238E27FC236}">
                <a16:creationId xmlns:a16="http://schemas.microsoft.com/office/drawing/2014/main" id="{FB486BF9-285D-8D4F-BF56-01EDCF0BFE16}"/>
              </a:ext>
            </a:extLst>
          </p:cNvPr>
          <p:cNvSpPr>
            <a:spLocks noGrp="1"/>
          </p:cNvSpPr>
          <p:nvPr>
            <p:ph type="sldNum" sz="quarter" idx="12"/>
          </p:nvPr>
        </p:nvSpPr>
        <p:spPr/>
        <p:txBody>
          <a:bodyPr/>
          <a:lstStyle/>
          <a:p>
            <a:fld id="{BDFA2CC4-8108-9343-A0B3-478561229620}" type="slidenum">
              <a:rPr lang="en-CH" smtClean="0"/>
              <a:t>‹#›</a:t>
            </a:fld>
            <a:endParaRPr lang="en-CH"/>
          </a:p>
        </p:txBody>
      </p:sp>
    </p:spTree>
    <p:extLst>
      <p:ext uri="{BB962C8B-B14F-4D97-AF65-F5344CB8AC3E}">
        <p14:creationId xmlns:p14="http://schemas.microsoft.com/office/powerpoint/2010/main" val="6293652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7278A0-D138-2948-B4D5-B25C46292FD4}"/>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CH"/>
          </a:p>
        </p:txBody>
      </p:sp>
      <p:sp>
        <p:nvSpPr>
          <p:cNvPr id="3" name="Content Placeholder 2">
            <a:extLst>
              <a:ext uri="{FF2B5EF4-FFF2-40B4-BE49-F238E27FC236}">
                <a16:creationId xmlns:a16="http://schemas.microsoft.com/office/drawing/2014/main" id="{BD57CFDF-B17F-4944-B208-3C3778F2E25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4" name="Text Placeholder 3">
            <a:extLst>
              <a:ext uri="{FF2B5EF4-FFF2-40B4-BE49-F238E27FC236}">
                <a16:creationId xmlns:a16="http://schemas.microsoft.com/office/drawing/2014/main" id="{2725BAA5-2874-3249-BF41-4B3BF7D034A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529D7A86-D05E-1949-9047-BB6B079433D4}"/>
              </a:ext>
            </a:extLst>
          </p:cNvPr>
          <p:cNvSpPr>
            <a:spLocks noGrp="1"/>
          </p:cNvSpPr>
          <p:nvPr>
            <p:ph type="dt" sz="half" idx="10"/>
          </p:nvPr>
        </p:nvSpPr>
        <p:spPr/>
        <p:txBody>
          <a:bodyPr/>
          <a:lstStyle/>
          <a:p>
            <a:fld id="{E42C619D-DA41-7B47-B87A-8A74273D9EC5}" type="datetimeFigureOut">
              <a:rPr lang="en-CH" smtClean="0"/>
              <a:t>23.02.23</a:t>
            </a:fld>
            <a:endParaRPr lang="en-CH"/>
          </a:p>
        </p:txBody>
      </p:sp>
      <p:sp>
        <p:nvSpPr>
          <p:cNvPr id="6" name="Footer Placeholder 5">
            <a:extLst>
              <a:ext uri="{FF2B5EF4-FFF2-40B4-BE49-F238E27FC236}">
                <a16:creationId xmlns:a16="http://schemas.microsoft.com/office/drawing/2014/main" id="{89FE228A-54C2-5C4F-A370-CB82BA76C1AC}"/>
              </a:ext>
            </a:extLst>
          </p:cNvPr>
          <p:cNvSpPr>
            <a:spLocks noGrp="1"/>
          </p:cNvSpPr>
          <p:nvPr>
            <p:ph type="ftr" sz="quarter" idx="11"/>
          </p:nvPr>
        </p:nvSpPr>
        <p:spPr/>
        <p:txBody>
          <a:bodyPr/>
          <a:lstStyle/>
          <a:p>
            <a:endParaRPr lang="en-CH"/>
          </a:p>
        </p:txBody>
      </p:sp>
      <p:sp>
        <p:nvSpPr>
          <p:cNvPr id="7" name="Slide Number Placeholder 6">
            <a:extLst>
              <a:ext uri="{FF2B5EF4-FFF2-40B4-BE49-F238E27FC236}">
                <a16:creationId xmlns:a16="http://schemas.microsoft.com/office/drawing/2014/main" id="{6E61D9AF-0B05-BD4B-94C7-753FEEF21CCB}"/>
              </a:ext>
            </a:extLst>
          </p:cNvPr>
          <p:cNvSpPr>
            <a:spLocks noGrp="1"/>
          </p:cNvSpPr>
          <p:nvPr>
            <p:ph type="sldNum" sz="quarter" idx="12"/>
          </p:nvPr>
        </p:nvSpPr>
        <p:spPr/>
        <p:txBody>
          <a:bodyPr/>
          <a:lstStyle/>
          <a:p>
            <a:fld id="{BDFA2CC4-8108-9343-A0B3-478561229620}" type="slidenum">
              <a:rPr lang="en-CH" smtClean="0"/>
              <a:t>‹#›</a:t>
            </a:fld>
            <a:endParaRPr lang="en-CH"/>
          </a:p>
        </p:txBody>
      </p:sp>
    </p:spTree>
    <p:extLst>
      <p:ext uri="{BB962C8B-B14F-4D97-AF65-F5344CB8AC3E}">
        <p14:creationId xmlns:p14="http://schemas.microsoft.com/office/powerpoint/2010/main" val="8394065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34464-2612-5447-9FAB-D72A1FBF5828}"/>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CH"/>
          </a:p>
        </p:txBody>
      </p:sp>
      <p:sp>
        <p:nvSpPr>
          <p:cNvPr id="3" name="Picture Placeholder 2">
            <a:extLst>
              <a:ext uri="{FF2B5EF4-FFF2-40B4-BE49-F238E27FC236}">
                <a16:creationId xmlns:a16="http://schemas.microsoft.com/office/drawing/2014/main" id="{1C5E4A4E-9913-E142-AA26-1882982534E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H"/>
          </a:p>
        </p:txBody>
      </p:sp>
      <p:sp>
        <p:nvSpPr>
          <p:cNvPr id="4" name="Text Placeholder 3">
            <a:extLst>
              <a:ext uri="{FF2B5EF4-FFF2-40B4-BE49-F238E27FC236}">
                <a16:creationId xmlns:a16="http://schemas.microsoft.com/office/drawing/2014/main" id="{70EA15E3-4800-9A45-9712-0D538483F5D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D90FB147-24D8-B040-9FD4-D5A3707EB4FB}"/>
              </a:ext>
            </a:extLst>
          </p:cNvPr>
          <p:cNvSpPr>
            <a:spLocks noGrp="1"/>
          </p:cNvSpPr>
          <p:nvPr>
            <p:ph type="dt" sz="half" idx="10"/>
          </p:nvPr>
        </p:nvSpPr>
        <p:spPr/>
        <p:txBody>
          <a:bodyPr/>
          <a:lstStyle/>
          <a:p>
            <a:fld id="{E42C619D-DA41-7B47-B87A-8A74273D9EC5}" type="datetimeFigureOut">
              <a:rPr lang="en-CH" smtClean="0"/>
              <a:t>23.02.23</a:t>
            </a:fld>
            <a:endParaRPr lang="en-CH"/>
          </a:p>
        </p:txBody>
      </p:sp>
      <p:sp>
        <p:nvSpPr>
          <p:cNvPr id="6" name="Footer Placeholder 5">
            <a:extLst>
              <a:ext uri="{FF2B5EF4-FFF2-40B4-BE49-F238E27FC236}">
                <a16:creationId xmlns:a16="http://schemas.microsoft.com/office/drawing/2014/main" id="{F27E2BEE-D7C7-6F4F-A1E4-FAC8155A203B}"/>
              </a:ext>
            </a:extLst>
          </p:cNvPr>
          <p:cNvSpPr>
            <a:spLocks noGrp="1"/>
          </p:cNvSpPr>
          <p:nvPr>
            <p:ph type="ftr" sz="quarter" idx="11"/>
          </p:nvPr>
        </p:nvSpPr>
        <p:spPr/>
        <p:txBody>
          <a:bodyPr/>
          <a:lstStyle/>
          <a:p>
            <a:endParaRPr lang="en-CH"/>
          </a:p>
        </p:txBody>
      </p:sp>
      <p:sp>
        <p:nvSpPr>
          <p:cNvPr id="7" name="Slide Number Placeholder 6">
            <a:extLst>
              <a:ext uri="{FF2B5EF4-FFF2-40B4-BE49-F238E27FC236}">
                <a16:creationId xmlns:a16="http://schemas.microsoft.com/office/drawing/2014/main" id="{58D40FDC-44DE-3341-9E33-1815354C03BA}"/>
              </a:ext>
            </a:extLst>
          </p:cNvPr>
          <p:cNvSpPr>
            <a:spLocks noGrp="1"/>
          </p:cNvSpPr>
          <p:nvPr>
            <p:ph type="sldNum" sz="quarter" idx="12"/>
          </p:nvPr>
        </p:nvSpPr>
        <p:spPr/>
        <p:txBody>
          <a:bodyPr/>
          <a:lstStyle/>
          <a:p>
            <a:fld id="{BDFA2CC4-8108-9343-A0B3-478561229620}" type="slidenum">
              <a:rPr lang="en-CH" smtClean="0"/>
              <a:t>‹#›</a:t>
            </a:fld>
            <a:endParaRPr lang="en-CH"/>
          </a:p>
        </p:txBody>
      </p:sp>
    </p:spTree>
    <p:extLst>
      <p:ext uri="{BB962C8B-B14F-4D97-AF65-F5344CB8AC3E}">
        <p14:creationId xmlns:p14="http://schemas.microsoft.com/office/powerpoint/2010/main" val="31369310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09D32CC-74A8-6E41-A84F-D92AE6E349C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CH"/>
          </a:p>
        </p:txBody>
      </p:sp>
      <p:sp>
        <p:nvSpPr>
          <p:cNvPr id="3" name="Text Placeholder 2">
            <a:extLst>
              <a:ext uri="{FF2B5EF4-FFF2-40B4-BE49-F238E27FC236}">
                <a16:creationId xmlns:a16="http://schemas.microsoft.com/office/drawing/2014/main" id="{1BD4CFDB-81C7-9240-8581-ACA33F43422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4" name="Date Placeholder 3">
            <a:extLst>
              <a:ext uri="{FF2B5EF4-FFF2-40B4-BE49-F238E27FC236}">
                <a16:creationId xmlns:a16="http://schemas.microsoft.com/office/drawing/2014/main" id="{0530627D-AC6C-EF41-8797-484775835B8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42C619D-DA41-7B47-B87A-8A74273D9EC5}" type="datetimeFigureOut">
              <a:rPr lang="en-CH" smtClean="0"/>
              <a:t>23.02.23</a:t>
            </a:fld>
            <a:endParaRPr lang="en-CH"/>
          </a:p>
        </p:txBody>
      </p:sp>
      <p:sp>
        <p:nvSpPr>
          <p:cNvPr id="5" name="Footer Placeholder 4">
            <a:extLst>
              <a:ext uri="{FF2B5EF4-FFF2-40B4-BE49-F238E27FC236}">
                <a16:creationId xmlns:a16="http://schemas.microsoft.com/office/drawing/2014/main" id="{61384B09-F9F2-7649-8275-003513AB81C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H"/>
          </a:p>
        </p:txBody>
      </p:sp>
      <p:sp>
        <p:nvSpPr>
          <p:cNvPr id="6" name="Slide Number Placeholder 5">
            <a:extLst>
              <a:ext uri="{FF2B5EF4-FFF2-40B4-BE49-F238E27FC236}">
                <a16:creationId xmlns:a16="http://schemas.microsoft.com/office/drawing/2014/main" id="{407EB9C8-7BF5-FB48-A8EA-2F15DC3CC30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DFA2CC4-8108-9343-A0B3-478561229620}" type="slidenum">
              <a:rPr lang="en-CH" smtClean="0"/>
              <a:t>‹#›</a:t>
            </a:fld>
            <a:endParaRPr lang="en-CH"/>
          </a:p>
        </p:txBody>
      </p:sp>
    </p:spTree>
    <p:extLst>
      <p:ext uri="{BB962C8B-B14F-4D97-AF65-F5344CB8AC3E}">
        <p14:creationId xmlns:p14="http://schemas.microsoft.com/office/powerpoint/2010/main" val="9766198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CH"/>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F2EC4A-A14F-CD46-B950-73098F420B50}"/>
              </a:ext>
            </a:extLst>
          </p:cNvPr>
          <p:cNvSpPr>
            <a:spLocks noGrp="1"/>
          </p:cNvSpPr>
          <p:nvPr>
            <p:ph type="ctrTitle"/>
          </p:nvPr>
        </p:nvSpPr>
        <p:spPr/>
        <p:txBody>
          <a:bodyPr/>
          <a:lstStyle/>
          <a:p>
            <a:r>
              <a:rPr lang="en-CH" b="1" dirty="0"/>
              <a:t>Graph Signal Processing</a:t>
            </a:r>
          </a:p>
        </p:txBody>
      </p:sp>
      <p:sp>
        <p:nvSpPr>
          <p:cNvPr id="3" name="Subtitle 2">
            <a:extLst>
              <a:ext uri="{FF2B5EF4-FFF2-40B4-BE49-F238E27FC236}">
                <a16:creationId xmlns:a16="http://schemas.microsoft.com/office/drawing/2014/main" id="{9755F6C3-B013-DE4C-9D2B-BAE0F735377B}"/>
              </a:ext>
            </a:extLst>
          </p:cNvPr>
          <p:cNvSpPr>
            <a:spLocks noGrp="1"/>
          </p:cNvSpPr>
          <p:nvPr>
            <p:ph type="subTitle" idx="1"/>
          </p:nvPr>
        </p:nvSpPr>
        <p:spPr/>
        <p:txBody>
          <a:bodyPr/>
          <a:lstStyle/>
          <a:p>
            <a:r>
              <a:rPr lang="en-CH" dirty="0"/>
              <a:t>Master’s Project – EPFL Communication Systems</a:t>
            </a:r>
          </a:p>
          <a:p>
            <a:r>
              <a:rPr lang="en-GB" dirty="0"/>
              <a:t>K</a:t>
            </a:r>
            <a:r>
              <a:rPr lang="en-CH" dirty="0"/>
              <a:t>aan Okumuş</a:t>
            </a:r>
          </a:p>
          <a:p>
            <a:r>
              <a:rPr lang="en-CH" dirty="0"/>
              <a:t>2023</a:t>
            </a:r>
          </a:p>
        </p:txBody>
      </p:sp>
    </p:spTree>
    <p:extLst>
      <p:ext uri="{BB962C8B-B14F-4D97-AF65-F5344CB8AC3E}">
        <p14:creationId xmlns:p14="http://schemas.microsoft.com/office/powerpoint/2010/main" val="2064408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AA65D-7F89-9E48-A6C3-82DAE8928E74}"/>
              </a:ext>
            </a:extLst>
          </p:cNvPr>
          <p:cNvSpPr>
            <a:spLocks noGrp="1"/>
          </p:cNvSpPr>
          <p:nvPr>
            <p:ph type="title"/>
          </p:nvPr>
        </p:nvSpPr>
        <p:spPr/>
        <p:txBody>
          <a:bodyPr/>
          <a:lstStyle/>
          <a:p>
            <a:r>
              <a:rPr lang="en-CH" b="1" dirty="0"/>
              <a:t>Non-normalized Graph Laplacian</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4F8E0C72-56DE-9045-95E9-7D55C0FD4DDD}"/>
                  </a:ext>
                </a:extLst>
              </p:cNvPr>
              <p:cNvSpPr>
                <a:spLocks noGrp="1"/>
              </p:cNvSpPr>
              <p:nvPr>
                <p:ph idx="1"/>
              </p:nvPr>
            </p:nvSpPr>
            <p:spPr/>
            <p:txBody>
              <a:bodyPr/>
              <a:lstStyle/>
              <a:p>
                <a:pPr marL="0" indent="0">
                  <a:buNone/>
                </a:pPr>
                <a14:m>
                  <m:oMathPara xmlns:m="http://schemas.openxmlformats.org/officeDocument/2006/math">
                    <m:oMathParaPr>
                      <m:jc m:val="centerGroup"/>
                    </m:oMathParaPr>
                    <m:oMath xmlns:m="http://schemas.openxmlformats.org/officeDocument/2006/math">
                      <m:r>
                        <m:rPr>
                          <m:nor/>
                        </m:rPr>
                        <a:rPr lang="en-GB" smtClean="0"/>
                        <m:t>Ł</m:t>
                      </m:r>
                      <m:r>
                        <m:rPr>
                          <m:nor/>
                        </m:rPr>
                        <a:rPr lang="tr-TR" b="0" i="0" smtClean="0"/>
                        <m:t> = </m:t>
                      </m:r>
                      <m:r>
                        <m:rPr>
                          <m:nor/>
                        </m:rPr>
                        <a:rPr lang="tr-TR" b="0" i="0" smtClean="0"/>
                        <m:t>D</m:t>
                      </m:r>
                      <m:r>
                        <m:rPr>
                          <m:nor/>
                        </m:rPr>
                        <a:rPr lang="tr-TR" b="0" i="0" smtClean="0"/>
                        <m:t> </m:t>
                      </m:r>
                      <m:r>
                        <a:rPr lang="tr-TR" b="0" i="1" smtClean="0"/>
                        <m:t>–</m:t>
                      </m:r>
                      <m:r>
                        <m:rPr>
                          <m:nor/>
                        </m:rPr>
                        <a:rPr lang="tr-TR" b="0" i="0" smtClean="0"/>
                        <m:t> </m:t>
                      </m:r>
                      <m:r>
                        <m:rPr>
                          <m:nor/>
                        </m:rPr>
                        <a:rPr lang="tr-TR" b="0" i="0" smtClean="0"/>
                        <m:t>W</m:t>
                      </m:r>
                    </m:oMath>
                  </m:oMathPara>
                </a14:m>
                <a:endParaRPr lang="tr-TR" b="0" i="0" dirty="0"/>
              </a:p>
              <a:p>
                <a:pPr marL="0" indent="0">
                  <a:buNone/>
                </a:pPr>
                <a:r>
                  <a:rPr lang="en-US" dirty="0"/>
                  <a:t>where D is a degree matrix: a diagonal matrix whose </a:t>
                </a:r>
                <a14:m>
                  <m:oMath xmlns:m="http://schemas.openxmlformats.org/officeDocument/2006/math">
                    <m:sSup>
                      <m:sSupPr>
                        <m:ctrlPr>
                          <a:rPr lang="tr-TR" b="0" i="1" smtClean="0">
                            <a:latin typeface="Cambria Math" panose="02040503050406030204" pitchFamily="18" charset="0"/>
                          </a:rPr>
                        </m:ctrlPr>
                      </m:sSupPr>
                      <m:e>
                        <m:r>
                          <a:rPr lang="tr-TR" b="0" i="1" smtClean="0">
                            <a:latin typeface="Cambria Math" panose="02040503050406030204" pitchFamily="18" charset="0"/>
                          </a:rPr>
                          <m:t>𝑖</m:t>
                        </m:r>
                      </m:e>
                      <m:sup>
                        <m:r>
                          <a:rPr lang="tr-TR" b="0" i="1" smtClean="0">
                            <a:latin typeface="Cambria Math" panose="02040503050406030204" pitchFamily="18" charset="0"/>
                          </a:rPr>
                          <m:t>𝑡h</m:t>
                        </m:r>
                      </m:sup>
                    </m:sSup>
                  </m:oMath>
                </a14:m>
                <a:r>
                  <a:rPr lang="en-US" b="0" i="0" dirty="0"/>
                  <a:t> diagonal element </a:t>
                </a:r>
                <a14:m>
                  <m:oMath xmlns:m="http://schemas.openxmlformats.org/officeDocument/2006/math">
                    <m:sSub>
                      <m:sSubPr>
                        <m:ctrlPr>
                          <a:rPr lang="tr-TR" b="0" i="1" smtClean="0">
                            <a:latin typeface="Cambria Math" panose="02040503050406030204" pitchFamily="18" charset="0"/>
                          </a:rPr>
                        </m:ctrlPr>
                      </m:sSubPr>
                      <m:e>
                        <m:r>
                          <a:rPr lang="tr-TR" b="0" i="1" smtClean="0">
                            <a:latin typeface="Cambria Math" panose="02040503050406030204" pitchFamily="18" charset="0"/>
                          </a:rPr>
                          <m:t>𝑑</m:t>
                        </m:r>
                      </m:e>
                      <m:sub>
                        <m:r>
                          <a:rPr lang="tr-TR" b="0" i="1" smtClean="0">
                            <a:latin typeface="Cambria Math" panose="02040503050406030204" pitchFamily="18" charset="0"/>
                          </a:rPr>
                          <m:t>𝑖</m:t>
                        </m:r>
                      </m:sub>
                    </m:sSub>
                  </m:oMath>
                </a14:m>
                <a:r>
                  <a:rPr lang="en-US" b="0" i="0" dirty="0"/>
                  <a:t> is equal to the sum of the weights of all edges incident to vertex </a:t>
                </a:r>
                <a:r>
                  <a:rPr lang="en-US" b="0" i="0" dirty="0" err="1"/>
                  <a:t>i</a:t>
                </a:r>
                <a:r>
                  <a:rPr lang="en-US" b="0" i="0" dirty="0"/>
                  <a:t>, i.e. </a:t>
                </a:r>
                <a14:m>
                  <m:oMath xmlns:m="http://schemas.openxmlformats.org/officeDocument/2006/math">
                    <m:sSub>
                      <m:sSubPr>
                        <m:ctrlPr>
                          <a:rPr lang="tr-TR" b="0" i="1" smtClean="0">
                            <a:latin typeface="Cambria Math" panose="02040503050406030204" pitchFamily="18" charset="0"/>
                          </a:rPr>
                        </m:ctrlPr>
                      </m:sSubPr>
                      <m:e>
                        <m:r>
                          <a:rPr lang="tr-TR" b="0" i="1" smtClean="0">
                            <a:latin typeface="Cambria Math" panose="02040503050406030204" pitchFamily="18" charset="0"/>
                          </a:rPr>
                          <m:t>𝑑</m:t>
                        </m:r>
                      </m:e>
                      <m:sub>
                        <m:r>
                          <a:rPr lang="tr-TR" b="0" i="1" smtClean="0">
                            <a:latin typeface="Cambria Math" panose="02040503050406030204" pitchFamily="18" charset="0"/>
                          </a:rPr>
                          <m:t>𝑖</m:t>
                        </m:r>
                      </m:sub>
                    </m:sSub>
                    <m:r>
                      <a:rPr lang="tr-TR" b="0" i="1" smtClean="0">
                        <a:latin typeface="Cambria Math" panose="02040503050406030204" pitchFamily="18" charset="0"/>
                      </a:rPr>
                      <m:t>=</m:t>
                    </m:r>
                    <m:nary>
                      <m:naryPr>
                        <m:chr m:val="∑"/>
                        <m:ctrlPr>
                          <a:rPr lang="tr-TR" b="0" i="1" smtClean="0">
                            <a:latin typeface="Cambria Math" panose="02040503050406030204" pitchFamily="18" charset="0"/>
                          </a:rPr>
                        </m:ctrlPr>
                      </m:naryPr>
                      <m:sub>
                        <m:r>
                          <m:rPr>
                            <m:brk m:alnAt="23"/>
                          </m:rPr>
                          <a:rPr lang="tr-TR" b="0" i="1" smtClean="0">
                            <a:latin typeface="Cambria Math" panose="02040503050406030204" pitchFamily="18" charset="0"/>
                          </a:rPr>
                          <m:t>𝑗</m:t>
                        </m:r>
                        <m:r>
                          <a:rPr lang="tr-TR" b="0" i="1" smtClean="0">
                            <a:latin typeface="Cambria Math" panose="02040503050406030204" pitchFamily="18" charset="0"/>
                          </a:rPr>
                          <m:t>=0</m:t>
                        </m:r>
                      </m:sub>
                      <m:sup>
                        <m:r>
                          <a:rPr lang="tr-TR" b="0" i="1" smtClean="0">
                            <a:latin typeface="Cambria Math" panose="02040503050406030204" pitchFamily="18" charset="0"/>
                          </a:rPr>
                          <m:t>𝑁</m:t>
                        </m:r>
                        <m:r>
                          <a:rPr lang="tr-TR" b="0" i="1" smtClean="0">
                            <a:latin typeface="Cambria Math" panose="02040503050406030204" pitchFamily="18" charset="0"/>
                          </a:rPr>
                          <m:t>−1</m:t>
                        </m:r>
                      </m:sup>
                      <m:e>
                        <m:sSub>
                          <m:sSubPr>
                            <m:ctrlPr>
                              <a:rPr lang="tr-TR" b="0" i="1" smtClean="0">
                                <a:latin typeface="Cambria Math" panose="02040503050406030204" pitchFamily="18" charset="0"/>
                              </a:rPr>
                            </m:ctrlPr>
                          </m:sSubPr>
                          <m:e>
                            <m:r>
                              <a:rPr lang="tr-TR" b="0" i="1" smtClean="0">
                                <a:latin typeface="Cambria Math" panose="02040503050406030204" pitchFamily="18" charset="0"/>
                              </a:rPr>
                              <m:t>𝑊</m:t>
                            </m:r>
                          </m:e>
                          <m:sub>
                            <m:r>
                              <a:rPr lang="tr-TR" b="0" i="1" smtClean="0">
                                <a:latin typeface="Cambria Math" panose="02040503050406030204" pitchFamily="18" charset="0"/>
                              </a:rPr>
                              <m:t>𝑖</m:t>
                            </m:r>
                            <m:r>
                              <a:rPr lang="tr-TR" b="0" i="1" smtClean="0">
                                <a:latin typeface="Cambria Math" panose="02040503050406030204" pitchFamily="18" charset="0"/>
                              </a:rPr>
                              <m:t>,</m:t>
                            </m:r>
                            <m:r>
                              <a:rPr lang="tr-TR" b="0" i="1" smtClean="0">
                                <a:latin typeface="Cambria Math" panose="02040503050406030204" pitchFamily="18" charset="0"/>
                              </a:rPr>
                              <m:t>𝑗</m:t>
                            </m:r>
                          </m:sub>
                        </m:sSub>
                      </m:e>
                    </m:nary>
                  </m:oMath>
                </a14:m>
                <a:endParaRPr lang="en-US" b="0" i="0" dirty="0"/>
              </a:p>
              <a:p>
                <a:pPr marL="0" indent="0">
                  <a:buNone/>
                </a:pPr>
                <a:r>
                  <a:rPr lang="en-US" b="0" i="0" dirty="0"/>
                  <a:t> </a:t>
                </a:r>
              </a:p>
              <a:p>
                <a:pPr marL="0" indent="0">
                  <a:buNone/>
                </a:pPr>
                <a14:m>
                  <m:oMathPara xmlns:m="http://schemas.openxmlformats.org/officeDocument/2006/math">
                    <m:oMathParaPr>
                      <m:jc m:val="centerGroup"/>
                    </m:oMathParaPr>
                    <m:oMath xmlns:m="http://schemas.openxmlformats.org/officeDocument/2006/math">
                      <m:r>
                        <m:rPr>
                          <m:nor/>
                        </m:rPr>
                        <a:rPr lang="tr-TR" b="0" i="0" smtClean="0"/>
                        <m:t>(</m:t>
                      </m:r>
                      <m:r>
                        <m:rPr>
                          <m:nor/>
                        </m:rPr>
                        <a:rPr lang="en-GB" smtClean="0"/>
                        <m:t>Ł</m:t>
                      </m:r>
                      <m:r>
                        <m:rPr>
                          <m:nor/>
                        </m:rPr>
                        <a:rPr lang="tr-TR" b="0" i="0" smtClean="0"/>
                        <m:t>f</m:t>
                      </m:r>
                      <m:r>
                        <m:rPr>
                          <m:nor/>
                        </m:rPr>
                        <a:rPr lang="tr-TR" b="0" i="0" smtClean="0"/>
                        <m:t>)(</m:t>
                      </m:r>
                      <m:r>
                        <m:rPr>
                          <m:nor/>
                        </m:rPr>
                        <a:rPr lang="tr-TR" b="0" i="0" smtClean="0"/>
                        <m:t>i</m:t>
                      </m:r>
                      <m:r>
                        <m:rPr>
                          <m:nor/>
                        </m:rPr>
                        <a:rPr lang="tr-TR" b="0" i="0" smtClean="0"/>
                        <m:t>)=</m:t>
                      </m:r>
                      <m:nary>
                        <m:naryPr>
                          <m:chr m:val="∑"/>
                          <m:supHide m:val="on"/>
                          <m:ctrlPr>
                            <a:rPr lang="tr-TR" b="0" i="1" smtClean="0">
                              <a:latin typeface="Cambria Math" panose="02040503050406030204" pitchFamily="18" charset="0"/>
                            </a:rPr>
                          </m:ctrlPr>
                        </m:naryPr>
                        <m:sub>
                          <m:r>
                            <m:rPr>
                              <m:brk m:alnAt="7"/>
                            </m:rPr>
                            <a:rPr lang="tr-TR" b="0" i="1" smtClean="0">
                              <a:latin typeface="Cambria Math" panose="02040503050406030204" pitchFamily="18" charset="0"/>
                            </a:rPr>
                            <m:t>𝑗</m:t>
                          </m:r>
                          <m:r>
                            <a:rPr lang="tr-TR" b="0" i="1" smtClean="0">
                              <a:latin typeface="Cambria Math" panose="02040503050406030204" pitchFamily="18" charset="0"/>
                            </a:rPr>
                            <m:t>∈</m:t>
                          </m:r>
                          <m:sSub>
                            <m:sSubPr>
                              <m:ctrlPr>
                                <a:rPr lang="tr-TR" b="0" i="1" smtClean="0">
                                  <a:latin typeface="Cambria Math" panose="02040503050406030204" pitchFamily="18" charset="0"/>
                                  <a:ea typeface="Cambria Math" panose="02040503050406030204" pitchFamily="18" charset="0"/>
                                </a:rPr>
                              </m:ctrlPr>
                            </m:sSubPr>
                            <m:e>
                              <m:r>
                                <a:rPr lang="tr-TR" b="0" i="1" smtClean="0">
                                  <a:latin typeface="Cambria Math" panose="02040503050406030204" pitchFamily="18" charset="0"/>
                                  <a:ea typeface="Cambria Math" panose="02040503050406030204" pitchFamily="18" charset="0"/>
                                </a:rPr>
                                <m:t>𝒩</m:t>
                              </m:r>
                            </m:e>
                            <m:sub>
                              <m:r>
                                <a:rPr lang="tr-TR" b="0" i="1" smtClean="0">
                                  <a:latin typeface="Cambria Math" panose="02040503050406030204" pitchFamily="18" charset="0"/>
                                  <a:ea typeface="Cambria Math" panose="02040503050406030204" pitchFamily="18" charset="0"/>
                                </a:rPr>
                                <m:t>𝑖</m:t>
                              </m:r>
                            </m:sub>
                          </m:sSub>
                        </m:sub>
                        <m:sup/>
                        <m:e>
                          <m:sSub>
                            <m:sSubPr>
                              <m:ctrlPr>
                                <a:rPr lang="tr-TR" b="0" i="1" smtClean="0">
                                  <a:latin typeface="Cambria Math" panose="02040503050406030204" pitchFamily="18" charset="0"/>
                                </a:rPr>
                              </m:ctrlPr>
                            </m:sSubPr>
                            <m:e>
                              <m:r>
                                <a:rPr lang="tr-TR" b="0" i="1" smtClean="0">
                                  <a:latin typeface="Cambria Math" panose="02040503050406030204" pitchFamily="18" charset="0"/>
                                </a:rPr>
                                <m:t>𝑊</m:t>
                              </m:r>
                            </m:e>
                            <m:sub>
                              <m:r>
                                <a:rPr lang="tr-TR" b="0" i="1" smtClean="0">
                                  <a:latin typeface="Cambria Math" panose="02040503050406030204" pitchFamily="18" charset="0"/>
                                </a:rPr>
                                <m:t>𝑖</m:t>
                              </m:r>
                              <m:r>
                                <a:rPr lang="tr-TR" b="0" i="1" smtClean="0">
                                  <a:latin typeface="Cambria Math" panose="02040503050406030204" pitchFamily="18" charset="0"/>
                                </a:rPr>
                                <m:t>,</m:t>
                              </m:r>
                              <m:r>
                                <a:rPr lang="tr-TR" b="0" i="1" smtClean="0">
                                  <a:latin typeface="Cambria Math" panose="02040503050406030204" pitchFamily="18" charset="0"/>
                                </a:rPr>
                                <m:t>𝑗</m:t>
                              </m:r>
                            </m:sub>
                          </m:sSub>
                          <m:d>
                            <m:dPr>
                              <m:begChr m:val="["/>
                              <m:endChr m:val="]"/>
                              <m:ctrlPr>
                                <a:rPr lang="tr-TR" b="0" i="1" smtClean="0">
                                  <a:latin typeface="Cambria Math" panose="02040503050406030204" pitchFamily="18" charset="0"/>
                                </a:rPr>
                              </m:ctrlPr>
                            </m:dPr>
                            <m:e>
                              <m:r>
                                <a:rPr lang="tr-TR" b="0" i="1" smtClean="0">
                                  <a:latin typeface="Cambria Math" panose="02040503050406030204" pitchFamily="18" charset="0"/>
                                </a:rPr>
                                <m:t>𝑓</m:t>
                              </m:r>
                              <m:d>
                                <m:dPr>
                                  <m:ctrlPr>
                                    <a:rPr lang="tr-TR" b="0" i="1" smtClean="0">
                                      <a:latin typeface="Cambria Math" panose="02040503050406030204" pitchFamily="18" charset="0"/>
                                    </a:rPr>
                                  </m:ctrlPr>
                                </m:dPr>
                                <m:e>
                                  <m:r>
                                    <a:rPr lang="tr-TR" b="0" i="1" smtClean="0">
                                      <a:latin typeface="Cambria Math" panose="02040503050406030204" pitchFamily="18" charset="0"/>
                                    </a:rPr>
                                    <m:t>𝑖</m:t>
                                  </m:r>
                                </m:e>
                              </m:d>
                              <m:r>
                                <a:rPr lang="tr-TR" b="0" i="1" smtClean="0">
                                  <a:latin typeface="Cambria Math" panose="02040503050406030204" pitchFamily="18" charset="0"/>
                                </a:rPr>
                                <m:t>−</m:t>
                              </m:r>
                              <m:r>
                                <a:rPr lang="tr-TR" b="0" i="1" smtClean="0">
                                  <a:latin typeface="Cambria Math" panose="02040503050406030204" pitchFamily="18" charset="0"/>
                                </a:rPr>
                                <m:t>𝑓</m:t>
                              </m:r>
                              <m:d>
                                <m:dPr>
                                  <m:ctrlPr>
                                    <a:rPr lang="tr-TR" b="0" i="1" smtClean="0">
                                      <a:latin typeface="Cambria Math" panose="02040503050406030204" pitchFamily="18" charset="0"/>
                                    </a:rPr>
                                  </m:ctrlPr>
                                </m:dPr>
                                <m:e>
                                  <m:r>
                                    <a:rPr lang="tr-TR" b="0" i="1" smtClean="0">
                                      <a:latin typeface="Cambria Math" panose="02040503050406030204" pitchFamily="18" charset="0"/>
                                    </a:rPr>
                                    <m:t>𝑗</m:t>
                                  </m:r>
                                </m:e>
                              </m:d>
                            </m:e>
                          </m:d>
                          <m:r>
                            <a:rPr lang="tr-TR" b="0" i="1" smtClean="0">
                              <a:latin typeface="Cambria Math" panose="02040503050406030204" pitchFamily="18" charset="0"/>
                            </a:rPr>
                            <m:t>,</m:t>
                          </m:r>
                        </m:e>
                      </m:nary>
                      <m:r>
                        <m:rPr>
                          <m:nor/>
                        </m:rPr>
                        <a:rPr lang="tr-TR" b="0" i="0" smtClean="0"/>
                        <m:t> </m:t>
                      </m:r>
                    </m:oMath>
                  </m:oMathPara>
                </a14:m>
                <a:endParaRPr lang="en-CH" dirty="0"/>
              </a:p>
              <a:p>
                <a:pPr marL="0" indent="0">
                  <a:buNone/>
                </a:pPr>
                <a:r>
                  <a:rPr lang="en-GB" dirty="0"/>
                  <a:t>w</a:t>
                </a:r>
                <a:r>
                  <a:rPr lang="en-CH" dirty="0"/>
                  <a:t>here </a:t>
                </a:r>
                <a14:m>
                  <m:oMath xmlns:m="http://schemas.openxmlformats.org/officeDocument/2006/math">
                    <m:sSub>
                      <m:sSubPr>
                        <m:ctrlPr>
                          <a:rPr lang="tr-TR" b="0" i="1" smtClean="0">
                            <a:latin typeface="Cambria Math" panose="02040503050406030204" pitchFamily="18" charset="0"/>
                            <a:ea typeface="Cambria Math" panose="02040503050406030204" pitchFamily="18" charset="0"/>
                          </a:rPr>
                        </m:ctrlPr>
                      </m:sSubPr>
                      <m:e>
                        <m:r>
                          <a:rPr lang="tr-TR" b="0" i="1" smtClean="0">
                            <a:latin typeface="Cambria Math" panose="02040503050406030204" pitchFamily="18" charset="0"/>
                            <a:ea typeface="Cambria Math" panose="02040503050406030204" pitchFamily="18" charset="0"/>
                          </a:rPr>
                          <m:t>𝒩</m:t>
                        </m:r>
                      </m:e>
                      <m:sub>
                        <m:r>
                          <a:rPr lang="tr-TR" b="0" i="1" smtClean="0">
                            <a:latin typeface="Cambria Math" panose="02040503050406030204" pitchFamily="18" charset="0"/>
                            <a:ea typeface="Cambria Math" panose="02040503050406030204" pitchFamily="18" charset="0"/>
                          </a:rPr>
                          <m:t>𝑖</m:t>
                        </m:r>
                      </m:sub>
                    </m:sSub>
                  </m:oMath>
                </a14:m>
                <a:r>
                  <a:rPr lang="en-CH" dirty="0"/>
                  <a:t> is the set of vertices connected to vertex i by an edge</a:t>
                </a:r>
              </a:p>
            </p:txBody>
          </p:sp>
        </mc:Choice>
        <mc:Fallback>
          <p:sp>
            <p:nvSpPr>
              <p:cNvPr id="3" name="Content Placeholder 2">
                <a:extLst>
                  <a:ext uri="{FF2B5EF4-FFF2-40B4-BE49-F238E27FC236}">
                    <a16:creationId xmlns:a16="http://schemas.microsoft.com/office/drawing/2014/main" id="{4F8E0C72-56DE-9045-95E9-7D55C0FD4DDD}"/>
                  </a:ext>
                </a:extLst>
              </p:cNvPr>
              <p:cNvSpPr>
                <a:spLocks noGrp="1" noRot="1" noChangeAspect="1" noMove="1" noResize="1" noEditPoints="1" noAdjustHandles="1" noChangeArrowheads="1" noChangeShapeType="1" noTextEdit="1"/>
              </p:cNvSpPr>
              <p:nvPr>
                <p:ph idx="1"/>
              </p:nvPr>
            </p:nvSpPr>
            <p:spPr>
              <a:blipFill>
                <a:blip r:embed="rId2"/>
                <a:stretch>
                  <a:fillRect l="-1206" t="-2035" b="-23547"/>
                </a:stretch>
              </a:blipFill>
            </p:spPr>
            <p:txBody>
              <a:bodyPr/>
              <a:lstStyle/>
              <a:p>
                <a:r>
                  <a:rPr lang="en-CH">
                    <a:noFill/>
                  </a:rPr>
                  <a:t> </a:t>
                </a:r>
              </a:p>
            </p:txBody>
          </p:sp>
        </mc:Fallback>
      </mc:AlternateContent>
    </p:spTree>
    <p:extLst>
      <p:ext uri="{BB962C8B-B14F-4D97-AF65-F5344CB8AC3E}">
        <p14:creationId xmlns:p14="http://schemas.microsoft.com/office/powerpoint/2010/main" val="27784041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2DBEAA-4CD3-644A-82A9-A33D2572EE5C}"/>
              </a:ext>
            </a:extLst>
          </p:cNvPr>
          <p:cNvSpPr>
            <a:spLocks noGrp="1"/>
          </p:cNvSpPr>
          <p:nvPr>
            <p:ph type="title"/>
          </p:nvPr>
        </p:nvSpPr>
        <p:spPr/>
        <p:txBody>
          <a:bodyPr/>
          <a:lstStyle/>
          <a:p>
            <a:r>
              <a:rPr lang="en-CH" b="1" dirty="0"/>
              <a:t>Non-normalized Graph Laplacian</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13DB50E5-0D60-B645-9760-83EA8C12314F}"/>
                  </a:ext>
                </a:extLst>
              </p:cNvPr>
              <p:cNvSpPr>
                <a:spLocks noGrp="1"/>
              </p:cNvSpPr>
              <p:nvPr>
                <p:ph idx="1"/>
              </p:nvPr>
            </p:nvSpPr>
            <p:spPr>
              <a:xfrm>
                <a:off x="838200" y="1460500"/>
                <a:ext cx="10515600" cy="5032375"/>
              </a:xfrm>
            </p:spPr>
            <p:txBody>
              <a:bodyPr>
                <a:normAutofit fontScale="92500"/>
              </a:bodyPr>
              <a:lstStyle/>
              <a:p>
                <a:pPr marL="0" indent="0">
                  <a:buNone/>
                </a:pPr>
                <a14:m>
                  <m:oMathPara xmlns:m="http://schemas.openxmlformats.org/officeDocument/2006/math">
                    <m:oMathParaPr>
                      <m:jc m:val="centerGroup"/>
                    </m:oMathParaPr>
                    <m:oMath xmlns:m="http://schemas.openxmlformats.org/officeDocument/2006/math">
                      <m:sSub>
                        <m:sSubPr>
                          <m:ctrlPr>
                            <a:rPr lang="tr-TR" b="0" i="1" smtClean="0">
                              <a:latin typeface="Cambria Math" panose="02040503050406030204" pitchFamily="18" charset="0"/>
                            </a:rPr>
                          </m:ctrlPr>
                        </m:sSubPr>
                        <m:e>
                          <m:r>
                            <m:rPr>
                              <m:nor/>
                            </m:rPr>
                            <a:rPr lang="en-GB" smtClean="0"/>
                            <m:t>Ł</m:t>
                          </m:r>
                        </m:e>
                        <m:sub>
                          <m:r>
                            <a:rPr lang="tr-TR" b="0" i="1" smtClean="0">
                              <a:latin typeface="Cambria Math" panose="02040503050406030204" pitchFamily="18" charset="0"/>
                            </a:rPr>
                            <m:t>𝑖</m:t>
                          </m:r>
                          <m:r>
                            <a:rPr lang="tr-TR" b="0" i="1" smtClean="0">
                              <a:latin typeface="Cambria Math" panose="02040503050406030204" pitchFamily="18" charset="0"/>
                            </a:rPr>
                            <m:t>,</m:t>
                          </m:r>
                          <m:r>
                            <a:rPr lang="tr-TR" b="0" i="1" smtClean="0">
                              <a:latin typeface="Cambria Math" panose="02040503050406030204" pitchFamily="18" charset="0"/>
                            </a:rPr>
                            <m:t>𝑗</m:t>
                          </m:r>
                        </m:sub>
                      </m:sSub>
                      <m:d>
                        <m:dPr>
                          <m:begChr m:val="{"/>
                          <m:endChr m:val=""/>
                          <m:ctrlPr>
                            <a:rPr lang="tr-TR" b="0" i="1" smtClean="0">
                              <a:latin typeface="Cambria Math" panose="02040503050406030204" pitchFamily="18" charset="0"/>
                            </a:rPr>
                          </m:ctrlPr>
                        </m:dPr>
                        <m:e>
                          <m:eqArr>
                            <m:eqArrPr>
                              <m:ctrlPr>
                                <a:rPr lang="tr-TR" b="0" i="1" smtClean="0">
                                  <a:latin typeface="Cambria Math" panose="02040503050406030204" pitchFamily="18" charset="0"/>
                                </a:rPr>
                              </m:ctrlPr>
                            </m:eqArrPr>
                            <m:e>
                              <m:func>
                                <m:funcPr>
                                  <m:ctrlPr>
                                    <a:rPr lang="tr-TR" b="0" i="1" smtClean="0">
                                      <a:latin typeface="Cambria Math" panose="02040503050406030204" pitchFamily="18" charset="0"/>
                                    </a:rPr>
                                  </m:ctrlPr>
                                </m:funcPr>
                                <m:fName>
                                  <m:r>
                                    <m:rPr>
                                      <m:sty m:val="p"/>
                                    </m:rPr>
                                    <a:rPr lang="tr-TR" b="0" i="0" smtClean="0">
                                      <a:latin typeface="Cambria Math" panose="02040503050406030204" pitchFamily="18" charset="0"/>
                                    </a:rPr>
                                    <m:t>deg</m:t>
                                  </m:r>
                                </m:fName>
                                <m:e>
                                  <m:d>
                                    <m:dPr>
                                      <m:ctrlPr>
                                        <a:rPr lang="tr-TR" b="0" i="1" smtClean="0">
                                          <a:latin typeface="Cambria Math" panose="02040503050406030204" pitchFamily="18" charset="0"/>
                                        </a:rPr>
                                      </m:ctrlPr>
                                    </m:dPr>
                                    <m:e>
                                      <m:sSub>
                                        <m:sSubPr>
                                          <m:ctrlPr>
                                            <a:rPr lang="tr-TR" b="0" i="1" smtClean="0">
                                              <a:latin typeface="Cambria Math" panose="02040503050406030204" pitchFamily="18" charset="0"/>
                                            </a:rPr>
                                          </m:ctrlPr>
                                        </m:sSubPr>
                                        <m:e>
                                          <m:r>
                                            <a:rPr lang="tr-TR" b="0" i="1" smtClean="0">
                                              <a:latin typeface="Cambria Math" panose="02040503050406030204" pitchFamily="18" charset="0"/>
                                            </a:rPr>
                                            <m:t>𝑣</m:t>
                                          </m:r>
                                        </m:e>
                                        <m:sub>
                                          <m:r>
                                            <a:rPr lang="tr-TR" b="0" i="1" smtClean="0">
                                              <a:latin typeface="Cambria Math" panose="02040503050406030204" pitchFamily="18" charset="0"/>
                                            </a:rPr>
                                            <m:t>𝑖</m:t>
                                          </m:r>
                                        </m:sub>
                                      </m:sSub>
                                    </m:e>
                                  </m:d>
                                  <m:r>
                                    <a:rPr lang="tr-TR" b="0" i="1" smtClean="0">
                                      <a:latin typeface="Cambria Math" panose="02040503050406030204" pitchFamily="18" charset="0"/>
                                    </a:rPr>
                                    <m:t>,                                        </m:t>
                                  </m:r>
                                </m:e>
                              </m:func>
                              <m:r>
                                <a:rPr lang="tr-TR" b="0" i="1" smtClean="0">
                                  <a:latin typeface="Cambria Math" panose="02040503050406030204" pitchFamily="18" charset="0"/>
                                </a:rPr>
                                <m:t>   </m:t>
                              </m:r>
                              <m:r>
                                <a:rPr lang="tr-TR" b="0" i="1" smtClean="0">
                                  <a:latin typeface="Cambria Math" panose="02040503050406030204" pitchFamily="18" charset="0"/>
                                </a:rPr>
                                <m:t>𝑖𝑓</m:t>
                              </m:r>
                              <m:r>
                                <a:rPr lang="tr-TR" b="0" i="1" smtClean="0">
                                  <a:latin typeface="Cambria Math" panose="02040503050406030204" pitchFamily="18" charset="0"/>
                                </a:rPr>
                                <m:t> </m:t>
                              </m:r>
                              <m:r>
                                <a:rPr lang="tr-TR" b="0" i="1" smtClean="0">
                                  <a:latin typeface="Cambria Math" panose="02040503050406030204" pitchFamily="18" charset="0"/>
                                </a:rPr>
                                <m:t>𝑖</m:t>
                              </m:r>
                              <m:r>
                                <a:rPr lang="tr-TR" b="0" i="1" smtClean="0">
                                  <a:latin typeface="Cambria Math" panose="02040503050406030204" pitchFamily="18" charset="0"/>
                                </a:rPr>
                                <m:t>=</m:t>
                              </m:r>
                              <m:r>
                                <a:rPr lang="tr-TR" b="0" i="1" smtClean="0">
                                  <a:latin typeface="Cambria Math" panose="02040503050406030204" pitchFamily="18" charset="0"/>
                                </a:rPr>
                                <m:t>𝑗</m:t>
                              </m:r>
                            </m:e>
                            <m:e>
                              <m:r>
                                <a:rPr lang="tr-TR" b="0" i="1" smtClean="0">
                                  <a:latin typeface="Cambria Math" panose="02040503050406030204" pitchFamily="18" charset="0"/>
                                </a:rPr>
                                <m:t>−</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𝑊</m:t>
                                  </m:r>
                                </m:e>
                                <m:sub>
                                  <m:r>
                                    <a:rPr lang="tr-TR" b="0" i="1" smtClean="0">
                                      <a:latin typeface="Cambria Math" panose="02040503050406030204" pitchFamily="18" charset="0"/>
                                    </a:rPr>
                                    <m:t>𝑖</m:t>
                                  </m:r>
                                  <m:r>
                                    <a:rPr lang="tr-TR" b="0" i="1" smtClean="0">
                                      <a:latin typeface="Cambria Math" panose="02040503050406030204" pitchFamily="18" charset="0"/>
                                    </a:rPr>
                                    <m:t>,</m:t>
                                  </m:r>
                                  <m:r>
                                    <a:rPr lang="tr-TR" b="0" i="1" smtClean="0">
                                      <a:latin typeface="Cambria Math" panose="02040503050406030204" pitchFamily="18" charset="0"/>
                                    </a:rPr>
                                    <m:t>𝑗</m:t>
                                  </m:r>
                                </m:sub>
                              </m:sSub>
                              <m:r>
                                <a:rPr lang="tr-TR" b="0" i="1" smtClean="0">
                                  <a:latin typeface="Cambria Math" panose="02040503050406030204" pitchFamily="18" charset="0"/>
                                </a:rPr>
                                <m:t>,      </m:t>
                              </m:r>
                              <m:r>
                                <a:rPr lang="tr-TR" b="0" i="1" smtClean="0">
                                  <a:latin typeface="Cambria Math" panose="02040503050406030204" pitchFamily="18" charset="0"/>
                                </a:rPr>
                                <m:t>𝑖𝑓</m:t>
                              </m:r>
                              <m:r>
                                <a:rPr lang="tr-TR" b="0" i="1" smtClean="0">
                                  <a:latin typeface="Cambria Math" panose="02040503050406030204" pitchFamily="18" charset="0"/>
                                </a:rPr>
                                <m:t> </m:t>
                              </m:r>
                              <m:r>
                                <a:rPr lang="tr-TR" b="0" i="1" smtClean="0">
                                  <a:latin typeface="Cambria Math" panose="02040503050406030204" pitchFamily="18" charset="0"/>
                                </a:rPr>
                                <m:t>𝑖</m:t>
                              </m:r>
                              <m:r>
                                <a:rPr lang="tr-TR" b="0" i="1" smtClean="0">
                                  <a:latin typeface="Cambria Math" panose="02040503050406030204" pitchFamily="18" charset="0"/>
                                </a:rPr>
                                <m:t>≠</m:t>
                              </m:r>
                              <m:r>
                                <a:rPr lang="tr-TR" b="0" i="1" smtClean="0">
                                  <a:latin typeface="Cambria Math" panose="02040503050406030204" pitchFamily="18" charset="0"/>
                                </a:rPr>
                                <m:t>𝑗</m:t>
                              </m:r>
                              <m:r>
                                <a:rPr lang="tr-TR" b="0" i="1" smtClean="0">
                                  <a:latin typeface="Cambria Math" panose="02040503050406030204" pitchFamily="18" charset="0"/>
                                </a:rPr>
                                <m:t> </m:t>
                              </m:r>
                              <m:r>
                                <a:rPr lang="tr-TR" b="0" i="1" smtClean="0">
                                  <a:latin typeface="Cambria Math" panose="02040503050406030204" pitchFamily="18" charset="0"/>
                                </a:rPr>
                                <m:t>𝑎𝑛𝑑</m:t>
                              </m:r>
                              <m:r>
                                <a:rPr lang="tr-TR" b="0" i="1" smtClean="0">
                                  <a:latin typeface="Cambria Math" panose="02040503050406030204" pitchFamily="18" charset="0"/>
                                </a:rPr>
                                <m:t> </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𝑣</m:t>
                                  </m:r>
                                </m:e>
                                <m:sub>
                                  <m:r>
                                    <a:rPr lang="tr-TR" b="0" i="1" smtClean="0">
                                      <a:latin typeface="Cambria Math" panose="02040503050406030204" pitchFamily="18" charset="0"/>
                                    </a:rPr>
                                    <m:t>𝑖</m:t>
                                  </m:r>
                                </m:sub>
                              </m:sSub>
                              <m:r>
                                <a:rPr lang="tr-TR" b="0" i="1" smtClean="0">
                                  <a:latin typeface="Cambria Math" panose="02040503050406030204" pitchFamily="18" charset="0"/>
                                </a:rPr>
                                <m:t> </m:t>
                              </m:r>
                              <m:r>
                                <a:rPr lang="tr-TR" b="0" i="1" smtClean="0">
                                  <a:latin typeface="Cambria Math" panose="02040503050406030204" pitchFamily="18" charset="0"/>
                                </a:rPr>
                                <m:t>𝑎𝑑𝑗𝑎𝑐𝑒𝑛𝑡</m:t>
                              </m:r>
                              <m:r>
                                <a:rPr lang="tr-TR" b="0" i="1" smtClean="0">
                                  <a:latin typeface="Cambria Math" panose="02040503050406030204" pitchFamily="18" charset="0"/>
                                </a:rPr>
                                <m:t> </m:t>
                              </m:r>
                              <m:r>
                                <a:rPr lang="tr-TR" b="0" i="1" smtClean="0">
                                  <a:latin typeface="Cambria Math" panose="02040503050406030204" pitchFamily="18" charset="0"/>
                                </a:rPr>
                                <m:t>𝑡𝑜</m:t>
                              </m:r>
                              <m:r>
                                <a:rPr lang="tr-TR" b="0" i="1" smtClean="0">
                                  <a:latin typeface="Cambria Math" panose="02040503050406030204" pitchFamily="18" charset="0"/>
                                </a:rPr>
                                <m:t> </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𝑣</m:t>
                                  </m:r>
                                </m:e>
                                <m:sub>
                                  <m:r>
                                    <a:rPr lang="tr-TR" b="0" i="1" smtClean="0">
                                      <a:latin typeface="Cambria Math" panose="02040503050406030204" pitchFamily="18" charset="0"/>
                                    </a:rPr>
                                    <m:t>𝑗</m:t>
                                  </m:r>
                                </m:sub>
                              </m:sSub>
                            </m:e>
                            <m:e>
                              <m:r>
                                <a:rPr lang="tr-TR" b="0" i="1" smtClean="0">
                                  <a:latin typeface="Cambria Math" panose="02040503050406030204" pitchFamily="18" charset="0"/>
                                </a:rPr>
                                <m:t>0,                                                      </m:t>
                              </m:r>
                              <m:r>
                                <a:rPr lang="tr-TR" b="0" i="1" smtClean="0">
                                  <a:latin typeface="Cambria Math" panose="02040503050406030204" pitchFamily="18" charset="0"/>
                                </a:rPr>
                                <m:t>𝑜</m:t>
                              </m:r>
                              <m:r>
                                <a:rPr lang="tr-TR" b="0" i="1" smtClean="0">
                                  <a:latin typeface="Cambria Math" panose="02040503050406030204" pitchFamily="18" charset="0"/>
                                </a:rPr>
                                <m:t>.</m:t>
                              </m:r>
                              <m:r>
                                <a:rPr lang="tr-TR" b="0" i="1" smtClean="0">
                                  <a:latin typeface="Cambria Math" panose="02040503050406030204" pitchFamily="18" charset="0"/>
                                </a:rPr>
                                <m:t>𝑤</m:t>
                              </m:r>
                              <m:r>
                                <a:rPr lang="tr-TR" b="0" i="1" smtClean="0">
                                  <a:latin typeface="Cambria Math" panose="02040503050406030204" pitchFamily="18" charset="0"/>
                                </a:rPr>
                                <m:t>.</m:t>
                              </m:r>
                            </m:e>
                          </m:eqArr>
                        </m:e>
                      </m:d>
                    </m:oMath>
                  </m:oMathPara>
                </a14:m>
                <a:endParaRPr lang="tr-TR" dirty="0"/>
              </a:p>
              <a:p>
                <a:pPr marL="0" indent="0">
                  <a:buNone/>
                </a:pPr>
                <a:r>
                  <a:rPr lang="en-CH" dirty="0"/>
                  <a:t>Note: </a:t>
                </a:r>
                <a14:m>
                  <m:oMath xmlns:m="http://schemas.openxmlformats.org/officeDocument/2006/math">
                    <m:sSub>
                      <m:sSubPr>
                        <m:ctrlPr>
                          <a:rPr lang="tr-TR" b="0" i="1" smtClean="0">
                            <a:latin typeface="Cambria Math" panose="02040503050406030204" pitchFamily="18" charset="0"/>
                          </a:rPr>
                        </m:ctrlPr>
                      </m:sSubPr>
                      <m:e>
                        <m:r>
                          <m:rPr>
                            <m:sty m:val="p"/>
                          </m:rPr>
                          <a:rPr lang="tr-TR" b="0" i="0" smtClean="0">
                            <a:latin typeface="Cambria Math" panose="02040503050406030204" pitchFamily="18" charset="0"/>
                          </a:rPr>
                          <m:t>deg</m:t>
                        </m:r>
                        <m:r>
                          <a:rPr lang="tr-TR" b="0" i="1" smtClean="0">
                            <a:latin typeface="Cambria Math" panose="02040503050406030204" pitchFamily="18" charset="0"/>
                          </a:rPr>
                          <m:t>⁡(</m:t>
                        </m:r>
                        <m:r>
                          <a:rPr lang="tr-TR" b="0" i="1" smtClean="0">
                            <a:latin typeface="Cambria Math" panose="02040503050406030204" pitchFamily="18" charset="0"/>
                          </a:rPr>
                          <m:t>𝑣</m:t>
                        </m:r>
                      </m:e>
                      <m:sub>
                        <m:r>
                          <a:rPr lang="tr-TR" b="0" i="1" smtClean="0">
                            <a:latin typeface="Cambria Math" panose="02040503050406030204" pitchFamily="18" charset="0"/>
                          </a:rPr>
                          <m:t>𝑖</m:t>
                        </m:r>
                      </m:sub>
                    </m:sSub>
                    <m:r>
                      <a:rPr lang="tr-TR" b="0" i="1" smtClean="0">
                        <a:latin typeface="Cambria Math" panose="02040503050406030204" pitchFamily="18" charset="0"/>
                      </a:rPr>
                      <m:t>)=</m:t>
                    </m:r>
                    <m:nary>
                      <m:naryPr>
                        <m:chr m:val="∑"/>
                        <m:ctrlPr>
                          <a:rPr lang="tr-TR" b="0" i="1" smtClean="0">
                            <a:latin typeface="Cambria Math" panose="02040503050406030204" pitchFamily="18" charset="0"/>
                          </a:rPr>
                        </m:ctrlPr>
                      </m:naryPr>
                      <m:sub>
                        <m:r>
                          <m:rPr>
                            <m:brk m:alnAt="23"/>
                          </m:rPr>
                          <a:rPr lang="tr-TR" b="0" i="1" smtClean="0">
                            <a:latin typeface="Cambria Math" panose="02040503050406030204" pitchFamily="18" charset="0"/>
                          </a:rPr>
                          <m:t>𝑗</m:t>
                        </m:r>
                        <m:r>
                          <a:rPr lang="tr-TR" b="0" i="1" smtClean="0">
                            <a:latin typeface="Cambria Math" panose="02040503050406030204" pitchFamily="18" charset="0"/>
                          </a:rPr>
                          <m:t>=0</m:t>
                        </m:r>
                      </m:sub>
                      <m:sup>
                        <m:r>
                          <a:rPr lang="tr-TR" b="0" i="1" smtClean="0">
                            <a:latin typeface="Cambria Math" panose="02040503050406030204" pitchFamily="18" charset="0"/>
                          </a:rPr>
                          <m:t>𝑁</m:t>
                        </m:r>
                        <m:r>
                          <a:rPr lang="tr-TR" b="0" i="1" smtClean="0">
                            <a:latin typeface="Cambria Math" panose="02040503050406030204" pitchFamily="18" charset="0"/>
                          </a:rPr>
                          <m:t>−1</m:t>
                        </m:r>
                      </m:sup>
                      <m:e>
                        <m:sSub>
                          <m:sSubPr>
                            <m:ctrlPr>
                              <a:rPr lang="tr-TR" b="0" i="1" smtClean="0">
                                <a:latin typeface="Cambria Math" panose="02040503050406030204" pitchFamily="18" charset="0"/>
                              </a:rPr>
                            </m:ctrlPr>
                          </m:sSubPr>
                          <m:e>
                            <m:r>
                              <a:rPr lang="tr-TR" b="0" i="1" smtClean="0">
                                <a:latin typeface="Cambria Math" panose="02040503050406030204" pitchFamily="18" charset="0"/>
                              </a:rPr>
                              <m:t>𝑊</m:t>
                            </m:r>
                          </m:e>
                          <m:sub>
                            <m:r>
                              <a:rPr lang="tr-TR" b="0" i="1" smtClean="0">
                                <a:latin typeface="Cambria Math" panose="02040503050406030204" pitchFamily="18" charset="0"/>
                              </a:rPr>
                              <m:t>𝑖</m:t>
                            </m:r>
                            <m:r>
                              <a:rPr lang="tr-TR" b="0" i="1" smtClean="0">
                                <a:latin typeface="Cambria Math" panose="02040503050406030204" pitchFamily="18" charset="0"/>
                              </a:rPr>
                              <m:t>,</m:t>
                            </m:r>
                            <m:r>
                              <a:rPr lang="tr-TR" b="0" i="1" smtClean="0">
                                <a:latin typeface="Cambria Math" panose="02040503050406030204" pitchFamily="18" charset="0"/>
                              </a:rPr>
                              <m:t>𝑗</m:t>
                            </m:r>
                          </m:sub>
                        </m:sSub>
                      </m:e>
                    </m:nary>
                  </m:oMath>
                </a14:m>
                <a:endParaRPr lang="en-CH" dirty="0"/>
              </a:p>
              <a:p>
                <a:r>
                  <a:rPr lang="en-CH" dirty="0"/>
                  <a:t>A real symmetric matrix</a:t>
                </a:r>
              </a:p>
              <a:p>
                <a:r>
                  <a:rPr lang="en-CH" dirty="0"/>
                  <a:t>Has a complete set of orthonormal eigenvectors: </a:t>
                </a:r>
                <a14:m>
                  <m:oMath xmlns:m="http://schemas.openxmlformats.org/officeDocument/2006/math">
                    <m:sSub>
                      <m:sSubPr>
                        <m:ctrlPr>
                          <a:rPr lang="tr-TR" b="0" i="1" smtClean="0">
                            <a:latin typeface="Cambria Math" panose="02040503050406030204" pitchFamily="18" charset="0"/>
                          </a:rPr>
                        </m:ctrlPr>
                      </m:sSubPr>
                      <m:e>
                        <m:d>
                          <m:dPr>
                            <m:begChr m:val="{"/>
                            <m:endChr m:val="}"/>
                            <m:ctrlPr>
                              <a:rPr lang="tr-TR" b="0" i="1" smtClean="0">
                                <a:latin typeface="Cambria Math" panose="02040503050406030204" pitchFamily="18" charset="0"/>
                              </a:rPr>
                            </m:ctrlPr>
                          </m:dPr>
                          <m:e>
                            <m:sSub>
                              <m:sSubPr>
                                <m:ctrlPr>
                                  <a:rPr lang="tr-TR" b="0" i="1" smtClean="0">
                                    <a:latin typeface="Cambria Math" panose="02040503050406030204" pitchFamily="18" charset="0"/>
                                  </a:rPr>
                                </m:ctrlPr>
                              </m:sSubPr>
                              <m:e>
                                <m:r>
                                  <a:rPr lang="tr-TR" b="0" i="1" smtClean="0">
                                    <a:latin typeface="Cambria Math" panose="02040503050406030204" pitchFamily="18" charset="0"/>
                                  </a:rPr>
                                  <m:t>𝑢</m:t>
                                </m:r>
                              </m:e>
                              <m:sub>
                                <m:r>
                                  <a:rPr lang="tr-TR" b="0" i="1" smtClean="0">
                                    <a:latin typeface="Cambria Math" panose="02040503050406030204" pitchFamily="18" charset="0"/>
                                  </a:rPr>
                                  <m:t>𝑙</m:t>
                                </m:r>
                              </m:sub>
                            </m:sSub>
                          </m:e>
                        </m:d>
                      </m:e>
                      <m:sub>
                        <m:r>
                          <a:rPr lang="tr-TR" b="0" i="1" smtClean="0">
                            <a:latin typeface="Cambria Math" panose="02040503050406030204" pitchFamily="18" charset="0"/>
                          </a:rPr>
                          <m:t>𝑙</m:t>
                        </m:r>
                        <m:r>
                          <a:rPr lang="tr-TR" b="0" i="1" smtClean="0">
                            <a:latin typeface="Cambria Math" panose="02040503050406030204" pitchFamily="18" charset="0"/>
                          </a:rPr>
                          <m:t>=0,1,…,</m:t>
                        </m:r>
                        <m:r>
                          <a:rPr lang="tr-TR" b="0" i="1" smtClean="0">
                            <a:latin typeface="Cambria Math" panose="02040503050406030204" pitchFamily="18" charset="0"/>
                          </a:rPr>
                          <m:t>𝑁</m:t>
                        </m:r>
                        <m:r>
                          <a:rPr lang="tr-TR" b="0" i="1" smtClean="0">
                            <a:latin typeface="Cambria Math" panose="02040503050406030204" pitchFamily="18" charset="0"/>
                          </a:rPr>
                          <m:t>−1</m:t>
                        </m:r>
                      </m:sub>
                    </m:sSub>
                  </m:oMath>
                </a14:m>
                <a:endParaRPr lang="en-CH" dirty="0"/>
              </a:p>
              <a:p>
                <a:pPr marL="0" indent="0">
                  <a:buNone/>
                </a:pPr>
                <a14:m>
                  <m:oMathPara xmlns:m="http://schemas.openxmlformats.org/officeDocument/2006/math">
                    <m:oMathParaPr>
                      <m:jc m:val="centerGroup"/>
                    </m:oMathParaPr>
                    <m:oMath xmlns:m="http://schemas.openxmlformats.org/officeDocument/2006/math">
                      <m:sSub>
                        <m:sSubPr>
                          <m:ctrlPr>
                            <a:rPr lang="tr-TR" b="0" i="1" smtClean="0">
                              <a:latin typeface="Cambria Math" panose="02040503050406030204" pitchFamily="18" charset="0"/>
                            </a:rPr>
                          </m:ctrlPr>
                        </m:sSubPr>
                        <m:e>
                          <m:r>
                            <m:rPr>
                              <m:nor/>
                            </m:rPr>
                            <a:rPr lang="en-GB" smtClean="0"/>
                            <m:t>Ł</m:t>
                          </m:r>
                          <m:r>
                            <a:rPr lang="tr-TR" b="0" i="1" smtClean="0">
                              <a:latin typeface="Cambria Math" panose="02040503050406030204" pitchFamily="18" charset="0"/>
                            </a:rPr>
                            <m:t>𝑢</m:t>
                          </m:r>
                        </m:e>
                        <m:sub>
                          <m:r>
                            <a:rPr lang="tr-TR" b="0" i="1" smtClean="0">
                              <a:latin typeface="Cambria Math" panose="02040503050406030204" pitchFamily="18" charset="0"/>
                            </a:rPr>
                            <m:t>𝑙</m:t>
                          </m:r>
                        </m:sub>
                      </m:sSub>
                      <m:r>
                        <a:rPr lang="tr-TR" b="0" i="1" smtClean="0">
                          <a:latin typeface="Cambria Math" panose="02040503050406030204" pitchFamily="18" charset="0"/>
                        </a:rPr>
                        <m:t>=</m:t>
                      </m:r>
                      <m:sSub>
                        <m:sSubPr>
                          <m:ctrlPr>
                            <a:rPr lang="tr-TR" b="0" i="1" smtClean="0">
                              <a:latin typeface="Cambria Math" panose="02040503050406030204" pitchFamily="18" charset="0"/>
                            </a:rPr>
                          </m:ctrlPr>
                        </m:sSubPr>
                        <m:e>
                          <m:sSub>
                            <m:sSubPr>
                              <m:ctrlPr>
                                <a:rPr lang="tr-TR" b="0" i="1" smtClean="0">
                                  <a:latin typeface="Cambria Math" panose="02040503050406030204" pitchFamily="18" charset="0"/>
                                </a:rPr>
                              </m:ctrlPr>
                            </m:sSubPr>
                            <m:e>
                              <m:r>
                                <a:rPr lang="tr-TR" b="0" i="1" smtClean="0">
                                  <a:latin typeface="Cambria Math" panose="02040503050406030204" pitchFamily="18" charset="0"/>
                                </a:rPr>
                                <m:t>𝜆</m:t>
                              </m:r>
                            </m:e>
                            <m:sub>
                              <m:r>
                                <a:rPr lang="tr-TR" b="0" i="1" smtClean="0">
                                  <a:latin typeface="Cambria Math" panose="02040503050406030204" pitchFamily="18" charset="0"/>
                                </a:rPr>
                                <m:t>𝑙</m:t>
                              </m:r>
                            </m:sub>
                          </m:sSub>
                          <m:r>
                            <a:rPr lang="tr-TR" b="0" i="1" smtClean="0">
                              <a:latin typeface="Cambria Math" panose="02040503050406030204" pitchFamily="18" charset="0"/>
                            </a:rPr>
                            <m:t>𝑢</m:t>
                          </m:r>
                        </m:e>
                        <m:sub>
                          <m:r>
                            <a:rPr lang="tr-TR" b="0" i="1" smtClean="0">
                              <a:latin typeface="Cambria Math" panose="02040503050406030204" pitchFamily="18" charset="0"/>
                            </a:rPr>
                            <m:t>𝑙</m:t>
                          </m:r>
                        </m:sub>
                      </m:sSub>
                    </m:oMath>
                  </m:oMathPara>
                </a14:m>
                <a:endParaRPr lang="en-CH" dirty="0"/>
              </a:p>
              <a:p>
                <a:r>
                  <a:rPr lang="en-CH" dirty="0"/>
                  <a:t>Assume graph laplacian eigenvalues are ordered:</a:t>
                </a:r>
              </a:p>
              <a:p>
                <a:pPr marL="0" indent="0">
                  <a:buNone/>
                </a:pPr>
                <a14:m>
                  <m:oMathPara xmlns:m="http://schemas.openxmlformats.org/officeDocument/2006/math">
                    <m:oMathParaPr>
                      <m:jc m:val="centerGroup"/>
                    </m:oMathParaPr>
                    <m:oMath xmlns:m="http://schemas.openxmlformats.org/officeDocument/2006/math">
                      <m:sSub>
                        <m:sSubPr>
                          <m:ctrlPr>
                            <a:rPr lang="tr-TR" b="0" i="1" smtClean="0">
                              <a:latin typeface="Cambria Math" panose="02040503050406030204" pitchFamily="18" charset="0"/>
                            </a:rPr>
                          </m:ctrlPr>
                        </m:sSubPr>
                        <m:e>
                          <m:r>
                            <a:rPr lang="tr-TR" b="0" i="1" smtClean="0">
                              <a:latin typeface="Cambria Math" panose="02040503050406030204" pitchFamily="18" charset="0"/>
                            </a:rPr>
                            <m:t>0=</m:t>
                          </m:r>
                          <m:r>
                            <a:rPr lang="tr-TR" b="0" i="1" smtClean="0">
                              <a:latin typeface="Cambria Math" panose="02040503050406030204" pitchFamily="18" charset="0"/>
                            </a:rPr>
                            <m:t>𝜆</m:t>
                          </m:r>
                        </m:e>
                        <m:sub>
                          <m:r>
                            <a:rPr lang="tr-TR" b="0" i="1" smtClean="0">
                              <a:latin typeface="Cambria Math" panose="02040503050406030204" pitchFamily="18" charset="0"/>
                            </a:rPr>
                            <m:t>0</m:t>
                          </m:r>
                        </m:sub>
                      </m:sSub>
                      <m:r>
                        <a:rPr lang="tr-TR" b="0" i="1" smtClean="0">
                          <a:latin typeface="Cambria Math" panose="02040503050406030204" pitchFamily="18" charset="0"/>
                        </a:rPr>
                        <m:t>≤</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𝜆</m:t>
                          </m:r>
                        </m:e>
                        <m:sub>
                          <m:r>
                            <a:rPr lang="tr-TR" b="0" i="1" smtClean="0">
                              <a:latin typeface="Cambria Math" panose="02040503050406030204" pitchFamily="18" charset="0"/>
                            </a:rPr>
                            <m:t>1</m:t>
                          </m:r>
                        </m:sub>
                      </m:sSub>
                      <m:r>
                        <a:rPr lang="tr-TR" b="0" i="1" smtClean="0">
                          <a:latin typeface="Cambria Math" panose="02040503050406030204" pitchFamily="18" charset="0"/>
                        </a:rPr>
                        <m:t>≤…≤</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𝜆</m:t>
                          </m:r>
                        </m:e>
                        <m:sub>
                          <m:r>
                            <a:rPr lang="tr-TR" b="0" i="1" smtClean="0">
                              <a:latin typeface="Cambria Math" panose="02040503050406030204" pitchFamily="18" charset="0"/>
                            </a:rPr>
                            <m:t>𝑁</m:t>
                          </m:r>
                          <m:r>
                            <a:rPr lang="tr-TR" b="0" i="1" smtClean="0">
                              <a:latin typeface="Cambria Math" panose="02040503050406030204" pitchFamily="18" charset="0"/>
                            </a:rPr>
                            <m:t>−1</m:t>
                          </m:r>
                        </m:sub>
                      </m:sSub>
                      <m:r>
                        <a:rPr lang="tr-TR" b="0" i="1" smtClean="0">
                          <a:latin typeface="Cambria Math" panose="02040503050406030204" pitchFamily="18" charset="0"/>
                        </a:rPr>
                        <m:t>=</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𝜆</m:t>
                          </m:r>
                        </m:e>
                        <m:sub>
                          <m:r>
                            <a:rPr lang="tr-TR" b="0" i="1" smtClean="0">
                              <a:latin typeface="Cambria Math" panose="02040503050406030204" pitchFamily="18" charset="0"/>
                            </a:rPr>
                            <m:t>𝑚𝑎𝑥</m:t>
                          </m:r>
                        </m:sub>
                      </m:sSub>
                    </m:oMath>
                  </m:oMathPara>
                </a14:m>
                <a:endParaRPr lang="en-CH" dirty="0"/>
              </a:p>
              <a:p>
                <a:r>
                  <a:rPr lang="en-US" dirty="0"/>
                  <a:t>Denote the spectrum as</a:t>
                </a:r>
              </a:p>
              <a:p>
                <a:pPr marL="0" indent="0">
                  <a:buNone/>
                </a:pPr>
                <a14:m>
                  <m:oMathPara xmlns:m="http://schemas.openxmlformats.org/officeDocument/2006/math">
                    <m:oMathParaPr>
                      <m:jc m:val="centerGroup"/>
                    </m:oMathParaPr>
                    <m:oMath xmlns:m="http://schemas.openxmlformats.org/officeDocument/2006/math">
                      <m:r>
                        <a:rPr lang="tr-TR" b="0" i="1" smtClean="0">
                          <a:latin typeface="Cambria Math" panose="02040503050406030204" pitchFamily="18" charset="0"/>
                        </a:rPr>
                        <m:t>𝜎</m:t>
                      </m:r>
                      <m:d>
                        <m:dPr>
                          <m:ctrlPr>
                            <a:rPr lang="tr-TR" b="0" i="1" smtClean="0">
                              <a:latin typeface="Cambria Math" panose="02040503050406030204" pitchFamily="18" charset="0"/>
                            </a:rPr>
                          </m:ctrlPr>
                        </m:dPr>
                        <m:e>
                          <m:r>
                            <m:rPr>
                              <m:nor/>
                            </m:rPr>
                            <a:rPr lang="en-GB" smtClean="0"/>
                            <m:t>Ł</m:t>
                          </m:r>
                        </m:e>
                      </m:d>
                      <m:r>
                        <a:rPr lang="tr-TR" b="0" i="1" smtClean="0">
                          <a:latin typeface="Cambria Math" panose="02040503050406030204" pitchFamily="18" charset="0"/>
                        </a:rPr>
                        <m:t>={</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𝜆</m:t>
                          </m:r>
                        </m:e>
                        <m:sub>
                          <m:r>
                            <a:rPr lang="tr-TR" b="0" i="1" smtClean="0">
                              <a:latin typeface="Cambria Math" panose="02040503050406030204" pitchFamily="18" charset="0"/>
                            </a:rPr>
                            <m:t>0</m:t>
                          </m:r>
                        </m:sub>
                      </m:sSub>
                      <m:r>
                        <a:rPr lang="tr-TR" b="0" i="1" smtClean="0">
                          <a:latin typeface="Cambria Math" panose="02040503050406030204" pitchFamily="18" charset="0"/>
                        </a:rPr>
                        <m:t>,…,</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𝜆</m:t>
                          </m:r>
                        </m:e>
                        <m:sub>
                          <m:r>
                            <a:rPr lang="tr-TR" b="0" i="1" smtClean="0">
                              <a:latin typeface="Cambria Math" panose="02040503050406030204" pitchFamily="18" charset="0"/>
                            </a:rPr>
                            <m:t>𝑁</m:t>
                          </m:r>
                          <m:r>
                            <a:rPr lang="tr-TR" b="0" i="1" smtClean="0">
                              <a:latin typeface="Cambria Math" panose="02040503050406030204" pitchFamily="18" charset="0"/>
                            </a:rPr>
                            <m:t>−1</m:t>
                          </m:r>
                        </m:sub>
                      </m:sSub>
                      <m:r>
                        <a:rPr lang="tr-TR" b="0" i="1" smtClean="0">
                          <a:latin typeface="Cambria Math" panose="02040503050406030204" pitchFamily="18" charset="0"/>
                        </a:rPr>
                        <m:t>}</m:t>
                      </m:r>
                    </m:oMath>
                  </m:oMathPara>
                </a14:m>
                <a:endParaRPr lang="tr-TR" dirty="0"/>
              </a:p>
              <a:p>
                <a:endParaRPr lang="en-CH" dirty="0"/>
              </a:p>
              <a:p>
                <a:pPr marL="0" indent="0">
                  <a:buNone/>
                </a:pPr>
                <a:endParaRPr lang="en-CH" dirty="0"/>
              </a:p>
            </p:txBody>
          </p:sp>
        </mc:Choice>
        <mc:Fallback>
          <p:sp>
            <p:nvSpPr>
              <p:cNvPr id="3" name="Content Placeholder 2">
                <a:extLst>
                  <a:ext uri="{FF2B5EF4-FFF2-40B4-BE49-F238E27FC236}">
                    <a16:creationId xmlns:a16="http://schemas.microsoft.com/office/drawing/2014/main" id="{13DB50E5-0D60-B645-9760-83EA8C12314F}"/>
                  </a:ext>
                </a:extLst>
              </p:cNvPr>
              <p:cNvSpPr>
                <a:spLocks noGrp="1" noRot="1" noChangeAspect="1" noMove="1" noResize="1" noEditPoints="1" noAdjustHandles="1" noChangeArrowheads="1" noChangeShapeType="1" noTextEdit="1"/>
              </p:cNvSpPr>
              <p:nvPr>
                <p:ph idx="1"/>
              </p:nvPr>
            </p:nvSpPr>
            <p:spPr>
              <a:xfrm>
                <a:off x="838200" y="1460500"/>
                <a:ext cx="10515600" cy="5032375"/>
              </a:xfrm>
              <a:blipFill>
                <a:blip r:embed="rId2"/>
                <a:stretch>
                  <a:fillRect l="-4343" t="-71033" b="-26700"/>
                </a:stretch>
              </a:blipFill>
            </p:spPr>
            <p:txBody>
              <a:bodyPr/>
              <a:lstStyle/>
              <a:p>
                <a:r>
                  <a:rPr lang="en-CH">
                    <a:noFill/>
                  </a:rPr>
                  <a:t> </a:t>
                </a:r>
              </a:p>
            </p:txBody>
          </p:sp>
        </mc:Fallback>
      </mc:AlternateContent>
    </p:spTree>
    <p:extLst>
      <p:ext uri="{BB962C8B-B14F-4D97-AF65-F5344CB8AC3E}">
        <p14:creationId xmlns:p14="http://schemas.microsoft.com/office/powerpoint/2010/main" val="10341532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1DA039-8E6A-6444-A83F-18644BADE265}"/>
              </a:ext>
            </a:extLst>
          </p:cNvPr>
          <p:cNvSpPr>
            <a:spLocks noGrp="1"/>
          </p:cNvSpPr>
          <p:nvPr>
            <p:ph type="title"/>
          </p:nvPr>
        </p:nvSpPr>
        <p:spPr/>
        <p:txBody>
          <a:bodyPr/>
          <a:lstStyle/>
          <a:p>
            <a:r>
              <a:rPr lang="en-CH" b="1" dirty="0"/>
              <a:t>Fourier Transform</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B909189D-91BD-9145-B5A6-1E9CD5B871BC}"/>
                  </a:ext>
                </a:extLst>
              </p:cNvPr>
              <p:cNvSpPr>
                <a:spLocks noGrp="1"/>
              </p:cNvSpPr>
              <p:nvPr>
                <p:ph idx="1"/>
              </p:nvPr>
            </p:nvSpPr>
            <p:spPr/>
            <p:txBody>
              <a:bodyPr/>
              <a:lstStyle/>
              <a:p>
                <a:pPr marL="0" indent="0">
                  <a:buNone/>
                </a:pPr>
                <a14:m>
                  <m:oMathPara xmlns:m="http://schemas.openxmlformats.org/officeDocument/2006/math">
                    <m:oMathParaPr>
                      <m:jc m:val="centerGroup"/>
                    </m:oMathParaPr>
                    <m:oMath xmlns:m="http://schemas.openxmlformats.org/officeDocument/2006/math">
                      <m:acc>
                        <m:accPr>
                          <m:chr m:val="̂"/>
                          <m:ctrlPr>
                            <a:rPr lang="en-CH" i="1" smtClean="0">
                              <a:latin typeface="Cambria Math" panose="02040503050406030204" pitchFamily="18" charset="0"/>
                            </a:rPr>
                          </m:ctrlPr>
                        </m:accPr>
                        <m:e>
                          <m:r>
                            <a:rPr lang="tr-TR" b="0" i="1" smtClean="0">
                              <a:latin typeface="Cambria Math" panose="02040503050406030204" pitchFamily="18" charset="0"/>
                            </a:rPr>
                            <m:t>𝑥</m:t>
                          </m:r>
                        </m:e>
                      </m:acc>
                      <m:d>
                        <m:dPr>
                          <m:ctrlPr>
                            <a:rPr lang="tr-TR" b="0" i="1" smtClean="0">
                              <a:latin typeface="Cambria Math" panose="02040503050406030204" pitchFamily="18" charset="0"/>
                            </a:rPr>
                          </m:ctrlPr>
                        </m:dPr>
                        <m:e>
                          <m:r>
                            <a:rPr lang="tr-TR" b="0" i="1" smtClean="0">
                              <a:latin typeface="Cambria Math" panose="02040503050406030204" pitchFamily="18" charset="0"/>
                            </a:rPr>
                            <m:t>𝑓</m:t>
                          </m:r>
                        </m:e>
                      </m:d>
                      <m:r>
                        <a:rPr lang="tr-TR" b="0" i="1" smtClean="0">
                          <a:latin typeface="Cambria Math" panose="02040503050406030204" pitchFamily="18" charset="0"/>
                        </a:rPr>
                        <m:t>=&lt;</m:t>
                      </m:r>
                      <m:r>
                        <a:rPr lang="tr-TR" b="0" i="1" smtClean="0">
                          <a:latin typeface="Cambria Math" panose="02040503050406030204" pitchFamily="18" charset="0"/>
                        </a:rPr>
                        <m:t>𝑥</m:t>
                      </m:r>
                      <m:d>
                        <m:dPr>
                          <m:ctrlPr>
                            <a:rPr lang="tr-TR" b="0" i="1" smtClean="0">
                              <a:latin typeface="Cambria Math" panose="02040503050406030204" pitchFamily="18" charset="0"/>
                            </a:rPr>
                          </m:ctrlPr>
                        </m:dPr>
                        <m:e>
                          <m:r>
                            <a:rPr lang="tr-TR" b="0" i="1" smtClean="0">
                              <a:latin typeface="Cambria Math" panose="02040503050406030204" pitchFamily="18" charset="0"/>
                            </a:rPr>
                            <m:t>𝑡</m:t>
                          </m:r>
                        </m:e>
                      </m:d>
                      <m:r>
                        <a:rPr lang="tr-TR" b="0" i="1" smtClean="0">
                          <a:latin typeface="Cambria Math" panose="02040503050406030204" pitchFamily="18" charset="0"/>
                        </a:rPr>
                        <m:t>,</m:t>
                      </m:r>
                      <m:sSup>
                        <m:sSupPr>
                          <m:ctrlPr>
                            <a:rPr lang="tr-TR" b="0" i="1" smtClean="0">
                              <a:latin typeface="Cambria Math" panose="02040503050406030204" pitchFamily="18" charset="0"/>
                            </a:rPr>
                          </m:ctrlPr>
                        </m:sSupPr>
                        <m:e>
                          <m:r>
                            <a:rPr lang="tr-TR" b="0" i="1" smtClean="0">
                              <a:latin typeface="Cambria Math" panose="02040503050406030204" pitchFamily="18" charset="0"/>
                            </a:rPr>
                            <m:t>𝑒</m:t>
                          </m:r>
                        </m:e>
                        <m:sup>
                          <m:r>
                            <a:rPr lang="tr-TR" b="0" i="1" smtClean="0">
                              <a:latin typeface="Cambria Math" panose="02040503050406030204" pitchFamily="18" charset="0"/>
                            </a:rPr>
                            <m:t>𝑗</m:t>
                          </m:r>
                          <m:r>
                            <a:rPr lang="tr-TR" b="0" i="1" smtClean="0">
                              <a:latin typeface="Cambria Math" panose="02040503050406030204" pitchFamily="18" charset="0"/>
                            </a:rPr>
                            <m:t>2</m:t>
                          </m:r>
                          <m:r>
                            <a:rPr lang="tr-TR" b="0" i="1" smtClean="0">
                              <a:latin typeface="Cambria Math" panose="02040503050406030204" pitchFamily="18" charset="0"/>
                            </a:rPr>
                            <m:t>𝜋</m:t>
                          </m:r>
                          <m:r>
                            <a:rPr lang="tr-TR" b="0" i="1" smtClean="0">
                              <a:latin typeface="Cambria Math" panose="02040503050406030204" pitchFamily="18" charset="0"/>
                            </a:rPr>
                            <m:t>𝑓𝑡</m:t>
                          </m:r>
                        </m:sup>
                      </m:sSup>
                      <m:r>
                        <a:rPr lang="tr-TR" b="0" i="1" smtClean="0">
                          <a:latin typeface="Cambria Math" panose="02040503050406030204" pitchFamily="18" charset="0"/>
                        </a:rPr>
                        <m:t>&gt;=</m:t>
                      </m:r>
                      <m:nary>
                        <m:naryPr>
                          <m:limLoc m:val="undOvr"/>
                          <m:subHide m:val="on"/>
                          <m:supHide m:val="on"/>
                          <m:ctrlPr>
                            <a:rPr lang="tr-TR" b="0" i="1" smtClean="0">
                              <a:latin typeface="Cambria Math" panose="02040503050406030204" pitchFamily="18" charset="0"/>
                            </a:rPr>
                          </m:ctrlPr>
                        </m:naryPr>
                        <m:sub/>
                        <m:sup/>
                        <m:e>
                          <m:r>
                            <a:rPr lang="tr-TR" b="0" i="1" smtClean="0">
                              <a:latin typeface="Cambria Math" panose="02040503050406030204" pitchFamily="18" charset="0"/>
                            </a:rPr>
                            <m:t>𝑥</m:t>
                          </m:r>
                          <m:d>
                            <m:dPr>
                              <m:ctrlPr>
                                <a:rPr lang="tr-TR" b="0" i="1" smtClean="0">
                                  <a:latin typeface="Cambria Math" panose="02040503050406030204" pitchFamily="18" charset="0"/>
                                </a:rPr>
                              </m:ctrlPr>
                            </m:dPr>
                            <m:e>
                              <m:r>
                                <a:rPr lang="tr-TR" b="0" i="1" smtClean="0">
                                  <a:latin typeface="Cambria Math" panose="02040503050406030204" pitchFamily="18" charset="0"/>
                                </a:rPr>
                                <m:t>𝑡</m:t>
                              </m:r>
                            </m:e>
                          </m:d>
                          <m:sSup>
                            <m:sSupPr>
                              <m:ctrlPr>
                                <a:rPr lang="tr-TR" b="0" i="1" smtClean="0">
                                  <a:latin typeface="Cambria Math" panose="02040503050406030204" pitchFamily="18" charset="0"/>
                                </a:rPr>
                              </m:ctrlPr>
                            </m:sSupPr>
                            <m:e>
                              <m:r>
                                <a:rPr lang="tr-TR" b="0" i="1" smtClean="0">
                                  <a:latin typeface="Cambria Math" panose="02040503050406030204" pitchFamily="18" charset="0"/>
                                </a:rPr>
                                <m:t>𝑒</m:t>
                              </m:r>
                            </m:e>
                            <m:sup>
                              <m:r>
                                <a:rPr lang="tr-TR" b="0" i="1" smtClean="0">
                                  <a:latin typeface="Cambria Math" panose="02040503050406030204" pitchFamily="18" charset="0"/>
                                </a:rPr>
                                <m:t>−</m:t>
                              </m:r>
                              <m:r>
                                <a:rPr lang="tr-TR" b="0" i="1" smtClean="0">
                                  <a:latin typeface="Cambria Math" panose="02040503050406030204" pitchFamily="18" charset="0"/>
                                </a:rPr>
                                <m:t>𝑗</m:t>
                              </m:r>
                              <m:r>
                                <a:rPr lang="tr-TR" b="0" i="1" smtClean="0">
                                  <a:latin typeface="Cambria Math" panose="02040503050406030204" pitchFamily="18" charset="0"/>
                                </a:rPr>
                                <m:t>2</m:t>
                              </m:r>
                              <m:r>
                                <a:rPr lang="tr-TR" b="0" i="1" smtClean="0">
                                  <a:latin typeface="Cambria Math" panose="02040503050406030204" pitchFamily="18" charset="0"/>
                                </a:rPr>
                                <m:t>𝜋</m:t>
                              </m:r>
                              <m:r>
                                <a:rPr lang="tr-TR" b="0" i="1" smtClean="0">
                                  <a:latin typeface="Cambria Math" panose="02040503050406030204" pitchFamily="18" charset="0"/>
                                </a:rPr>
                                <m:t>𝑓𝑡</m:t>
                              </m:r>
                            </m:sup>
                          </m:sSup>
                          <m:r>
                            <a:rPr lang="tr-TR" b="0" i="1" smtClean="0">
                              <a:latin typeface="Cambria Math" panose="02040503050406030204" pitchFamily="18" charset="0"/>
                            </a:rPr>
                            <m:t>𝑑𝑡</m:t>
                          </m:r>
                        </m:e>
                      </m:nary>
                    </m:oMath>
                  </m:oMathPara>
                </a14:m>
                <a:endParaRPr lang="en-CH" dirty="0"/>
              </a:p>
              <a:p>
                <a:pPr marL="0" indent="0">
                  <a:buNone/>
                </a:pPr>
                <a:r>
                  <a:rPr lang="en-GB" dirty="0"/>
                  <a:t>w</a:t>
                </a:r>
                <a:r>
                  <a:rPr lang="en-CH" dirty="0"/>
                  <a:t>here </a:t>
                </a:r>
                <a14:m>
                  <m:oMath xmlns:m="http://schemas.openxmlformats.org/officeDocument/2006/math">
                    <m:sSup>
                      <m:sSupPr>
                        <m:ctrlPr>
                          <a:rPr lang="tr-TR" b="0" i="1" smtClean="0">
                            <a:latin typeface="Cambria Math" panose="02040503050406030204" pitchFamily="18" charset="0"/>
                          </a:rPr>
                        </m:ctrlPr>
                      </m:sSupPr>
                      <m:e>
                        <m:r>
                          <a:rPr lang="tr-TR" b="0" i="1" smtClean="0">
                            <a:latin typeface="Cambria Math" panose="02040503050406030204" pitchFamily="18" charset="0"/>
                          </a:rPr>
                          <m:t>𝑒</m:t>
                        </m:r>
                      </m:e>
                      <m:sup>
                        <m:r>
                          <a:rPr lang="tr-TR" b="0" i="1" smtClean="0">
                            <a:latin typeface="Cambria Math" panose="02040503050406030204" pitchFamily="18" charset="0"/>
                          </a:rPr>
                          <m:t>𝑗</m:t>
                        </m:r>
                        <m:r>
                          <a:rPr lang="tr-TR" b="0" i="1" smtClean="0">
                            <a:latin typeface="Cambria Math" panose="02040503050406030204" pitchFamily="18" charset="0"/>
                          </a:rPr>
                          <m:t>2</m:t>
                        </m:r>
                        <m:r>
                          <a:rPr lang="tr-TR" b="0" i="1" smtClean="0">
                            <a:latin typeface="Cambria Math" panose="02040503050406030204" pitchFamily="18" charset="0"/>
                          </a:rPr>
                          <m:t>𝜋</m:t>
                        </m:r>
                        <m:r>
                          <a:rPr lang="tr-TR" b="0" i="1" smtClean="0">
                            <a:latin typeface="Cambria Math" panose="02040503050406030204" pitchFamily="18" charset="0"/>
                          </a:rPr>
                          <m:t>𝑓𝑡</m:t>
                        </m:r>
                      </m:sup>
                    </m:sSup>
                  </m:oMath>
                </a14:m>
                <a:r>
                  <a:rPr lang="en-CH" dirty="0"/>
                  <a:t> is an eigenfunction of Laplacian operator:</a:t>
                </a:r>
              </a:p>
              <a:p>
                <a:pPr marL="0" indent="0">
                  <a:buNone/>
                </a:pPr>
                <a14:m>
                  <m:oMathPara xmlns:m="http://schemas.openxmlformats.org/officeDocument/2006/math">
                    <m:oMathParaPr>
                      <m:jc m:val="centerGroup"/>
                    </m:oMathParaPr>
                    <m:oMath xmlns:m="http://schemas.openxmlformats.org/officeDocument/2006/math">
                      <m:r>
                        <a:rPr lang="tr-TR" b="0" i="1" smtClean="0">
                          <a:latin typeface="Cambria Math" panose="02040503050406030204" pitchFamily="18" charset="0"/>
                          <a:ea typeface="Cambria Math" panose="02040503050406030204" pitchFamily="18" charset="0"/>
                        </a:rPr>
                        <m:t>−</m:t>
                      </m:r>
                      <m:r>
                        <a:rPr lang="en-CH" i="1" smtClean="0">
                          <a:latin typeface="Cambria Math" panose="02040503050406030204" pitchFamily="18" charset="0"/>
                          <a:ea typeface="Cambria Math" panose="02040503050406030204" pitchFamily="18" charset="0"/>
                        </a:rPr>
                        <m:t>∆</m:t>
                      </m:r>
                      <m:d>
                        <m:dPr>
                          <m:ctrlPr>
                            <a:rPr lang="tr-TR" b="0" i="1" smtClean="0">
                              <a:latin typeface="Cambria Math" panose="02040503050406030204" pitchFamily="18" charset="0"/>
                              <a:ea typeface="Cambria Math" panose="02040503050406030204" pitchFamily="18" charset="0"/>
                            </a:rPr>
                          </m:ctrlPr>
                        </m:dPr>
                        <m:e>
                          <m:sSup>
                            <m:sSupPr>
                              <m:ctrlPr>
                                <a:rPr lang="tr-TR" b="0" i="1" smtClean="0">
                                  <a:latin typeface="Cambria Math" panose="02040503050406030204" pitchFamily="18" charset="0"/>
                                </a:rPr>
                              </m:ctrlPr>
                            </m:sSupPr>
                            <m:e>
                              <m:r>
                                <a:rPr lang="tr-TR" b="0" i="1" smtClean="0">
                                  <a:latin typeface="Cambria Math" panose="02040503050406030204" pitchFamily="18" charset="0"/>
                                </a:rPr>
                                <m:t>𝑒</m:t>
                              </m:r>
                            </m:e>
                            <m:sup>
                              <m:r>
                                <a:rPr lang="tr-TR" b="0" i="1" smtClean="0">
                                  <a:latin typeface="Cambria Math" panose="02040503050406030204" pitchFamily="18" charset="0"/>
                                </a:rPr>
                                <m:t>𝑗</m:t>
                              </m:r>
                              <m:r>
                                <a:rPr lang="tr-TR" b="0" i="1" smtClean="0">
                                  <a:latin typeface="Cambria Math" panose="02040503050406030204" pitchFamily="18" charset="0"/>
                                </a:rPr>
                                <m:t>2</m:t>
                              </m:r>
                              <m:r>
                                <a:rPr lang="tr-TR" b="0" i="1" smtClean="0">
                                  <a:latin typeface="Cambria Math" panose="02040503050406030204" pitchFamily="18" charset="0"/>
                                </a:rPr>
                                <m:t>𝜋</m:t>
                              </m:r>
                              <m:r>
                                <a:rPr lang="tr-TR" b="0" i="1" smtClean="0">
                                  <a:latin typeface="Cambria Math" panose="02040503050406030204" pitchFamily="18" charset="0"/>
                                </a:rPr>
                                <m:t>𝑓𝑡</m:t>
                              </m:r>
                            </m:sup>
                          </m:sSup>
                        </m:e>
                      </m:d>
                      <m:r>
                        <a:rPr lang="tr-TR" b="0" i="1" smtClean="0">
                          <a:latin typeface="Cambria Math" panose="02040503050406030204" pitchFamily="18" charset="0"/>
                          <a:ea typeface="Cambria Math" panose="02040503050406030204" pitchFamily="18" charset="0"/>
                        </a:rPr>
                        <m:t>=−</m:t>
                      </m:r>
                      <m:f>
                        <m:fPr>
                          <m:ctrlPr>
                            <a:rPr lang="tr-TR" b="0" i="1" smtClean="0">
                              <a:latin typeface="Cambria Math" panose="02040503050406030204" pitchFamily="18" charset="0"/>
                              <a:ea typeface="Cambria Math" panose="02040503050406030204" pitchFamily="18" charset="0"/>
                            </a:rPr>
                          </m:ctrlPr>
                        </m:fPr>
                        <m:num>
                          <m:sSup>
                            <m:sSupPr>
                              <m:ctrlPr>
                                <a:rPr lang="tr-TR" b="0" i="1" smtClean="0">
                                  <a:latin typeface="Cambria Math" panose="02040503050406030204" pitchFamily="18" charset="0"/>
                                  <a:ea typeface="Cambria Math" panose="02040503050406030204" pitchFamily="18" charset="0"/>
                                </a:rPr>
                              </m:ctrlPr>
                            </m:sSupPr>
                            <m:e>
                              <m:r>
                                <a:rPr lang="tr-TR" b="0" i="1" smtClean="0">
                                  <a:latin typeface="Cambria Math" panose="02040503050406030204" pitchFamily="18" charset="0"/>
                                  <a:ea typeface="Cambria Math" panose="02040503050406030204" pitchFamily="18" charset="0"/>
                                </a:rPr>
                                <m:t>𝜕</m:t>
                              </m:r>
                            </m:e>
                            <m:sup>
                              <m:r>
                                <a:rPr lang="tr-TR" b="0" i="1" smtClean="0">
                                  <a:latin typeface="Cambria Math" panose="02040503050406030204" pitchFamily="18" charset="0"/>
                                  <a:ea typeface="Cambria Math" panose="02040503050406030204" pitchFamily="18" charset="0"/>
                                </a:rPr>
                                <m:t>2</m:t>
                              </m:r>
                            </m:sup>
                          </m:sSup>
                        </m:num>
                        <m:den>
                          <m:r>
                            <a:rPr lang="tr-TR" b="0" i="1" smtClean="0">
                              <a:latin typeface="Cambria Math" panose="02040503050406030204" pitchFamily="18" charset="0"/>
                              <a:ea typeface="Cambria Math" panose="02040503050406030204" pitchFamily="18" charset="0"/>
                            </a:rPr>
                            <m:t>𝜕</m:t>
                          </m:r>
                          <m:sSup>
                            <m:sSupPr>
                              <m:ctrlPr>
                                <a:rPr lang="tr-TR" b="0" i="1" smtClean="0">
                                  <a:latin typeface="Cambria Math" panose="02040503050406030204" pitchFamily="18" charset="0"/>
                                  <a:ea typeface="Cambria Math" panose="02040503050406030204" pitchFamily="18" charset="0"/>
                                </a:rPr>
                              </m:ctrlPr>
                            </m:sSupPr>
                            <m:e>
                              <m:r>
                                <a:rPr lang="tr-TR" b="0" i="1" smtClean="0">
                                  <a:latin typeface="Cambria Math" panose="02040503050406030204" pitchFamily="18" charset="0"/>
                                  <a:ea typeface="Cambria Math" panose="02040503050406030204" pitchFamily="18" charset="0"/>
                                </a:rPr>
                                <m:t>𝑡</m:t>
                              </m:r>
                            </m:e>
                            <m:sup>
                              <m:r>
                                <a:rPr lang="tr-TR" b="0" i="1" smtClean="0">
                                  <a:latin typeface="Cambria Math" panose="02040503050406030204" pitchFamily="18" charset="0"/>
                                  <a:ea typeface="Cambria Math" panose="02040503050406030204" pitchFamily="18" charset="0"/>
                                </a:rPr>
                                <m:t>2</m:t>
                              </m:r>
                            </m:sup>
                          </m:sSup>
                        </m:den>
                      </m:f>
                      <m:d>
                        <m:dPr>
                          <m:ctrlPr>
                            <a:rPr lang="tr-TR" b="0" i="1" smtClean="0">
                              <a:latin typeface="Cambria Math" panose="02040503050406030204" pitchFamily="18" charset="0"/>
                              <a:ea typeface="Cambria Math" panose="02040503050406030204" pitchFamily="18" charset="0"/>
                            </a:rPr>
                          </m:ctrlPr>
                        </m:dPr>
                        <m:e>
                          <m:sSup>
                            <m:sSupPr>
                              <m:ctrlPr>
                                <a:rPr lang="tr-TR" b="0" i="1" smtClean="0">
                                  <a:latin typeface="Cambria Math" panose="02040503050406030204" pitchFamily="18" charset="0"/>
                                </a:rPr>
                              </m:ctrlPr>
                            </m:sSupPr>
                            <m:e>
                              <m:r>
                                <a:rPr lang="tr-TR" b="0" i="1" smtClean="0">
                                  <a:latin typeface="Cambria Math" panose="02040503050406030204" pitchFamily="18" charset="0"/>
                                </a:rPr>
                                <m:t>𝑒</m:t>
                              </m:r>
                            </m:e>
                            <m:sup>
                              <m:r>
                                <a:rPr lang="tr-TR" b="0" i="1" smtClean="0">
                                  <a:latin typeface="Cambria Math" panose="02040503050406030204" pitchFamily="18" charset="0"/>
                                </a:rPr>
                                <m:t>𝑗</m:t>
                              </m:r>
                              <m:r>
                                <a:rPr lang="tr-TR" b="0" i="1" smtClean="0">
                                  <a:latin typeface="Cambria Math" panose="02040503050406030204" pitchFamily="18" charset="0"/>
                                </a:rPr>
                                <m:t>2</m:t>
                              </m:r>
                              <m:r>
                                <a:rPr lang="tr-TR" b="0" i="1" smtClean="0">
                                  <a:latin typeface="Cambria Math" panose="02040503050406030204" pitchFamily="18" charset="0"/>
                                </a:rPr>
                                <m:t>𝜋</m:t>
                              </m:r>
                              <m:r>
                                <a:rPr lang="tr-TR" b="0" i="1" smtClean="0">
                                  <a:latin typeface="Cambria Math" panose="02040503050406030204" pitchFamily="18" charset="0"/>
                                </a:rPr>
                                <m:t>𝑓𝑡</m:t>
                              </m:r>
                            </m:sup>
                          </m:sSup>
                        </m:e>
                      </m:d>
                      <m:r>
                        <a:rPr lang="tr-TR" b="0" i="1" smtClean="0">
                          <a:latin typeface="Cambria Math" panose="02040503050406030204" pitchFamily="18" charset="0"/>
                          <a:ea typeface="Cambria Math" panose="02040503050406030204" pitchFamily="18" charset="0"/>
                        </a:rPr>
                        <m:t>=</m:t>
                      </m:r>
                      <m:sSup>
                        <m:sSupPr>
                          <m:ctrlPr>
                            <a:rPr lang="tr-TR" b="0" i="1" smtClean="0">
                              <a:latin typeface="Cambria Math" panose="02040503050406030204" pitchFamily="18" charset="0"/>
                              <a:ea typeface="Cambria Math" panose="02040503050406030204" pitchFamily="18" charset="0"/>
                            </a:rPr>
                          </m:ctrlPr>
                        </m:sSupPr>
                        <m:e>
                          <m:d>
                            <m:dPr>
                              <m:ctrlPr>
                                <a:rPr lang="tr-TR" b="0" i="1" smtClean="0">
                                  <a:latin typeface="Cambria Math" panose="02040503050406030204" pitchFamily="18" charset="0"/>
                                  <a:ea typeface="Cambria Math" panose="02040503050406030204" pitchFamily="18" charset="0"/>
                                </a:rPr>
                              </m:ctrlPr>
                            </m:dPr>
                            <m:e>
                              <m:r>
                                <a:rPr lang="tr-TR" b="0" i="1" smtClean="0">
                                  <a:latin typeface="Cambria Math" panose="02040503050406030204" pitchFamily="18" charset="0"/>
                                  <a:ea typeface="Cambria Math" panose="02040503050406030204" pitchFamily="18" charset="0"/>
                                </a:rPr>
                                <m:t>2</m:t>
                              </m:r>
                              <m:r>
                                <a:rPr lang="tr-TR" b="0" i="1" smtClean="0">
                                  <a:latin typeface="Cambria Math" panose="02040503050406030204" pitchFamily="18" charset="0"/>
                                  <a:ea typeface="Cambria Math" panose="02040503050406030204" pitchFamily="18" charset="0"/>
                                </a:rPr>
                                <m:t>𝜋</m:t>
                              </m:r>
                              <m:r>
                                <a:rPr lang="tr-TR" b="0" i="1" smtClean="0">
                                  <a:latin typeface="Cambria Math" panose="02040503050406030204" pitchFamily="18" charset="0"/>
                                  <a:ea typeface="Cambria Math" panose="02040503050406030204" pitchFamily="18" charset="0"/>
                                </a:rPr>
                                <m:t>𝑓</m:t>
                              </m:r>
                            </m:e>
                          </m:d>
                        </m:e>
                        <m:sup>
                          <m:r>
                            <a:rPr lang="tr-TR" b="0" i="1" smtClean="0">
                              <a:latin typeface="Cambria Math" panose="02040503050406030204" pitchFamily="18" charset="0"/>
                              <a:ea typeface="Cambria Math" panose="02040503050406030204" pitchFamily="18" charset="0"/>
                            </a:rPr>
                            <m:t>2</m:t>
                          </m:r>
                        </m:sup>
                      </m:sSup>
                      <m:sSup>
                        <m:sSupPr>
                          <m:ctrlPr>
                            <a:rPr lang="tr-TR" b="0" i="1" smtClean="0">
                              <a:latin typeface="Cambria Math" panose="02040503050406030204" pitchFamily="18" charset="0"/>
                            </a:rPr>
                          </m:ctrlPr>
                        </m:sSupPr>
                        <m:e>
                          <m:r>
                            <a:rPr lang="tr-TR" b="0" i="1" smtClean="0">
                              <a:latin typeface="Cambria Math" panose="02040503050406030204" pitchFamily="18" charset="0"/>
                            </a:rPr>
                            <m:t>𝑒</m:t>
                          </m:r>
                        </m:e>
                        <m:sup>
                          <m:r>
                            <a:rPr lang="tr-TR" b="0" i="1" smtClean="0">
                              <a:latin typeface="Cambria Math" panose="02040503050406030204" pitchFamily="18" charset="0"/>
                            </a:rPr>
                            <m:t>𝑗</m:t>
                          </m:r>
                          <m:r>
                            <a:rPr lang="tr-TR" b="0" i="1" smtClean="0">
                              <a:latin typeface="Cambria Math" panose="02040503050406030204" pitchFamily="18" charset="0"/>
                            </a:rPr>
                            <m:t>2</m:t>
                          </m:r>
                          <m:r>
                            <a:rPr lang="tr-TR" b="0" i="1" smtClean="0">
                              <a:latin typeface="Cambria Math" panose="02040503050406030204" pitchFamily="18" charset="0"/>
                            </a:rPr>
                            <m:t>𝜋</m:t>
                          </m:r>
                          <m:r>
                            <a:rPr lang="tr-TR" b="0" i="1" smtClean="0">
                              <a:latin typeface="Cambria Math" panose="02040503050406030204" pitchFamily="18" charset="0"/>
                            </a:rPr>
                            <m:t>𝑓𝑡</m:t>
                          </m:r>
                        </m:sup>
                      </m:sSup>
                    </m:oMath>
                  </m:oMathPara>
                </a14:m>
                <a:endParaRPr lang="en-CH" dirty="0"/>
              </a:p>
              <a:p>
                <a:pPr marL="0" indent="0">
                  <a:buNone/>
                </a:pPr>
                <a:endParaRPr lang="en-CH" dirty="0"/>
              </a:p>
              <a:p>
                <a:pPr marL="0" indent="0">
                  <a:buNone/>
                </a:pPr>
                <a:r>
                  <a:rPr lang="tr-TR" b="0" dirty="0"/>
                  <a:t>Eigenvalues </a:t>
                </a:r>
                <a14:m>
                  <m:oMath xmlns:m="http://schemas.openxmlformats.org/officeDocument/2006/math">
                    <m:sSub>
                      <m:sSubPr>
                        <m:ctrlPr>
                          <a:rPr lang="tr-TR" b="0" i="1" smtClean="0">
                            <a:latin typeface="Cambria Math" panose="02040503050406030204" pitchFamily="18" charset="0"/>
                          </a:rPr>
                        </m:ctrlPr>
                      </m:sSubPr>
                      <m:e>
                        <m:d>
                          <m:dPr>
                            <m:begChr m:val="{"/>
                            <m:endChr m:val="}"/>
                            <m:ctrlPr>
                              <a:rPr lang="tr-TR" b="0" i="1" smtClean="0">
                                <a:latin typeface="Cambria Math" panose="02040503050406030204" pitchFamily="18" charset="0"/>
                              </a:rPr>
                            </m:ctrlPr>
                          </m:dPr>
                          <m:e>
                            <m:sSup>
                              <m:sSupPr>
                                <m:ctrlPr>
                                  <a:rPr lang="tr-TR" b="0" i="1" smtClean="0">
                                    <a:latin typeface="Cambria Math" panose="02040503050406030204" pitchFamily="18" charset="0"/>
                                  </a:rPr>
                                </m:ctrlPr>
                              </m:sSupPr>
                              <m:e>
                                <m:d>
                                  <m:dPr>
                                    <m:ctrlPr>
                                      <a:rPr lang="tr-TR" b="0" i="1" smtClean="0">
                                        <a:latin typeface="Cambria Math" panose="02040503050406030204" pitchFamily="18" charset="0"/>
                                      </a:rPr>
                                    </m:ctrlPr>
                                  </m:dPr>
                                  <m:e>
                                    <m:r>
                                      <a:rPr lang="tr-TR" b="0" i="1" smtClean="0">
                                        <a:latin typeface="Cambria Math" panose="02040503050406030204" pitchFamily="18" charset="0"/>
                                      </a:rPr>
                                      <m:t>2</m:t>
                                    </m:r>
                                    <m:r>
                                      <a:rPr lang="tr-TR" b="0" i="1" smtClean="0">
                                        <a:latin typeface="Cambria Math" panose="02040503050406030204" pitchFamily="18" charset="0"/>
                                      </a:rPr>
                                      <m:t>𝜋</m:t>
                                    </m:r>
                                    <m:r>
                                      <a:rPr lang="tr-TR" b="0" i="1" smtClean="0">
                                        <a:latin typeface="Cambria Math" panose="02040503050406030204" pitchFamily="18" charset="0"/>
                                      </a:rPr>
                                      <m:t>𝑓</m:t>
                                    </m:r>
                                  </m:e>
                                </m:d>
                              </m:e>
                              <m:sup>
                                <m:r>
                                  <a:rPr lang="tr-TR" b="0" i="1" smtClean="0">
                                    <a:latin typeface="Cambria Math" panose="02040503050406030204" pitchFamily="18" charset="0"/>
                                  </a:rPr>
                                  <m:t>2</m:t>
                                </m:r>
                              </m:sup>
                            </m:sSup>
                          </m:e>
                        </m:d>
                      </m:e>
                      <m:sub>
                        <m:r>
                          <a:rPr lang="tr-TR" b="0" i="1" smtClean="0">
                            <a:latin typeface="Cambria Math" panose="02040503050406030204" pitchFamily="18" charset="0"/>
                          </a:rPr>
                          <m:t>𝑓</m:t>
                        </m:r>
                        <m:r>
                          <a:rPr lang="tr-TR" b="0" i="1" smtClean="0">
                            <a:latin typeface="Cambria Math" panose="02040503050406030204" pitchFamily="18" charset="0"/>
                          </a:rPr>
                          <m:t>∈</m:t>
                        </m:r>
                        <m:r>
                          <a:rPr lang="tr-TR" b="0" i="1" smtClean="0">
                            <a:latin typeface="Cambria Math" panose="02040503050406030204" pitchFamily="18" charset="0"/>
                          </a:rPr>
                          <m:t>𝑅</m:t>
                        </m:r>
                      </m:sub>
                    </m:sSub>
                  </m:oMath>
                </a14:m>
                <a:r>
                  <a:rPr lang="en-CH" dirty="0"/>
                  <a:t> carry a specific notion of frequency</a:t>
                </a:r>
              </a:p>
            </p:txBody>
          </p:sp>
        </mc:Choice>
        <mc:Fallback>
          <p:sp>
            <p:nvSpPr>
              <p:cNvPr id="3" name="Content Placeholder 2">
                <a:extLst>
                  <a:ext uri="{FF2B5EF4-FFF2-40B4-BE49-F238E27FC236}">
                    <a16:creationId xmlns:a16="http://schemas.microsoft.com/office/drawing/2014/main" id="{B909189D-91BD-9145-B5A6-1E9CD5B871BC}"/>
                  </a:ext>
                </a:extLst>
              </p:cNvPr>
              <p:cNvSpPr>
                <a:spLocks noGrp="1" noRot="1" noChangeAspect="1" noMove="1" noResize="1" noEditPoints="1" noAdjustHandles="1" noChangeArrowheads="1" noChangeShapeType="1" noTextEdit="1"/>
              </p:cNvSpPr>
              <p:nvPr>
                <p:ph idx="1"/>
              </p:nvPr>
            </p:nvSpPr>
            <p:spPr>
              <a:blipFill>
                <a:blip r:embed="rId2"/>
                <a:stretch>
                  <a:fillRect l="-1206" t="-41570"/>
                </a:stretch>
              </a:blipFill>
            </p:spPr>
            <p:txBody>
              <a:bodyPr/>
              <a:lstStyle/>
              <a:p>
                <a:r>
                  <a:rPr lang="en-CH">
                    <a:noFill/>
                  </a:rPr>
                  <a:t> </a:t>
                </a:r>
              </a:p>
            </p:txBody>
          </p:sp>
        </mc:Fallback>
      </mc:AlternateContent>
    </p:spTree>
    <p:extLst>
      <p:ext uri="{BB962C8B-B14F-4D97-AF65-F5344CB8AC3E}">
        <p14:creationId xmlns:p14="http://schemas.microsoft.com/office/powerpoint/2010/main" val="26421971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CEE8B9-E57C-5243-9336-218A08DE0399}"/>
              </a:ext>
            </a:extLst>
          </p:cNvPr>
          <p:cNvSpPr>
            <a:spLocks noGrp="1"/>
          </p:cNvSpPr>
          <p:nvPr>
            <p:ph type="title"/>
          </p:nvPr>
        </p:nvSpPr>
        <p:spPr/>
        <p:txBody>
          <a:bodyPr/>
          <a:lstStyle/>
          <a:p>
            <a:r>
              <a:rPr lang="en-CH" b="1" dirty="0"/>
              <a:t>Graph Fourier Transform</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C64F9D2-D0D1-EA4B-9EF9-439CB8D4F046}"/>
                  </a:ext>
                </a:extLst>
              </p:cNvPr>
              <p:cNvSpPr>
                <a:spLocks noGrp="1"/>
              </p:cNvSpPr>
              <p:nvPr>
                <p:ph idx="1"/>
              </p:nvPr>
            </p:nvSpPr>
            <p:spPr/>
            <p:txBody>
              <a:bodyPr/>
              <a:lstStyle/>
              <a:p>
                <a:pPr marL="0" indent="0">
                  <a:buNone/>
                </a:pPr>
                <a14:m>
                  <m:oMathPara xmlns:m="http://schemas.openxmlformats.org/officeDocument/2006/math">
                    <m:oMathParaPr>
                      <m:jc m:val="centerGroup"/>
                    </m:oMathParaPr>
                    <m:oMath xmlns:m="http://schemas.openxmlformats.org/officeDocument/2006/math">
                      <m:acc>
                        <m:accPr>
                          <m:chr m:val="̂"/>
                          <m:ctrlPr>
                            <a:rPr lang="en-CH" i="1" smtClean="0">
                              <a:latin typeface="Cambria Math" panose="02040503050406030204" pitchFamily="18" charset="0"/>
                            </a:rPr>
                          </m:ctrlPr>
                        </m:accPr>
                        <m:e>
                          <m:r>
                            <a:rPr lang="tr-TR" b="0" i="1" smtClean="0">
                              <a:latin typeface="Cambria Math" panose="02040503050406030204" pitchFamily="18" charset="0"/>
                            </a:rPr>
                            <m:t>𝑓</m:t>
                          </m:r>
                        </m:e>
                      </m:acc>
                      <m:d>
                        <m:dPr>
                          <m:ctrlPr>
                            <a:rPr lang="tr-TR" b="0" i="1" smtClean="0">
                              <a:latin typeface="Cambria Math" panose="02040503050406030204" pitchFamily="18" charset="0"/>
                            </a:rPr>
                          </m:ctrlPr>
                        </m:dPr>
                        <m:e>
                          <m:sSub>
                            <m:sSubPr>
                              <m:ctrlPr>
                                <a:rPr lang="tr-TR" b="0" i="1" smtClean="0">
                                  <a:latin typeface="Cambria Math" panose="02040503050406030204" pitchFamily="18" charset="0"/>
                                </a:rPr>
                              </m:ctrlPr>
                            </m:sSubPr>
                            <m:e>
                              <m:r>
                                <a:rPr lang="tr-TR" b="0" i="1" smtClean="0">
                                  <a:latin typeface="Cambria Math" panose="02040503050406030204" pitchFamily="18" charset="0"/>
                                </a:rPr>
                                <m:t>𝜆</m:t>
                              </m:r>
                            </m:e>
                            <m:sub>
                              <m:r>
                                <a:rPr lang="tr-TR" b="0" i="1" smtClean="0">
                                  <a:latin typeface="Cambria Math" panose="02040503050406030204" pitchFamily="18" charset="0"/>
                                </a:rPr>
                                <m:t>𝑙</m:t>
                              </m:r>
                            </m:sub>
                          </m:sSub>
                        </m:e>
                      </m:d>
                      <m:r>
                        <a:rPr lang="tr-TR" b="0" i="1" smtClean="0">
                          <a:latin typeface="Cambria Math" panose="02040503050406030204" pitchFamily="18" charset="0"/>
                        </a:rPr>
                        <m:t>=&lt;</m:t>
                      </m:r>
                      <m:r>
                        <a:rPr lang="tr-TR" b="0" i="1" smtClean="0">
                          <a:latin typeface="Cambria Math" panose="02040503050406030204" pitchFamily="18" charset="0"/>
                        </a:rPr>
                        <m:t>𝑓</m:t>
                      </m:r>
                      <m:r>
                        <a:rPr lang="tr-TR" b="0" i="1" smtClean="0">
                          <a:latin typeface="Cambria Math" panose="02040503050406030204" pitchFamily="18" charset="0"/>
                        </a:rPr>
                        <m:t>,</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𝑢</m:t>
                          </m:r>
                        </m:e>
                        <m:sub>
                          <m:r>
                            <a:rPr lang="tr-TR" b="0" i="1" smtClean="0">
                              <a:latin typeface="Cambria Math" panose="02040503050406030204" pitchFamily="18" charset="0"/>
                            </a:rPr>
                            <m:t>𝑙</m:t>
                          </m:r>
                        </m:sub>
                      </m:sSub>
                      <m:r>
                        <a:rPr lang="tr-TR" b="0" i="1" smtClean="0">
                          <a:latin typeface="Cambria Math" panose="02040503050406030204" pitchFamily="18" charset="0"/>
                        </a:rPr>
                        <m:t>&gt;=</m:t>
                      </m:r>
                      <m:nary>
                        <m:naryPr>
                          <m:chr m:val="∑"/>
                          <m:ctrlPr>
                            <a:rPr lang="tr-TR" b="0" i="1" smtClean="0">
                              <a:latin typeface="Cambria Math" panose="02040503050406030204" pitchFamily="18" charset="0"/>
                            </a:rPr>
                          </m:ctrlPr>
                        </m:naryPr>
                        <m:sub>
                          <m:r>
                            <m:rPr>
                              <m:brk m:alnAt="23"/>
                            </m:rPr>
                            <a:rPr lang="tr-TR" b="0" i="1" smtClean="0">
                              <a:latin typeface="Cambria Math" panose="02040503050406030204" pitchFamily="18" charset="0"/>
                            </a:rPr>
                            <m:t>𝑖</m:t>
                          </m:r>
                          <m:r>
                            <a:rPr lang="tr-TR" b="0" i="1" smtClean="0">
                              <a:latin typeface="Cambria Math" panose="02040503050406030204" pitchFamily="18" charset="0"/>
                            </a:rPr>
                            <m:t>=1</m:t>
                          </m:r>
                        </m:sub>
                        <m:sup>
                          <m:r>
                            <a:rPr lang="tr-TR" b="0" i="1" smtClean="0">
                              <a:latin typeface="Cambria Math" panose="02040503050406030204" pitchFamily="18" charset="0"/>
                            </a:rPr>
                            <m:t>𝑁</m:t>
                          </m:r>
                        </m:sup>
                        <m:e>
                          <m:r>
                            <a:rPr lang="tr-TR" b="0" i="1" smtClean="0">
                              <a:latin typeface="Cambria Math" panose="02040503050406030204" pitchFamily="18" charset="0"/>
                            </a:rPr>
                            <m:t>𝑓</m:t>
                          </m:r>
                          <m:d>
                            <m:dPr>
                              <m:ctrlPr>
                                <a:rPr lang="tr-TR" b="0" i="1" smtClean="0">
                                  <a:latin typeface="Cambria Math" panose="02040503050406030204" pitchFamily="18" charset="0"/>
                                </a:rPr>
                              </m:ctrlPr>
                            </m:dPr>
                            <m:e>
                              <m:r>
                                <a:rPr lang="tr-TR" b="0" i="1" smtClean="0">
                                  <a:latin typeface="Cambria Math" panose="02040503050406030204" pitchFamily="18" charset="0"/>
                                </a:rPr>
                                <m:t>𝑖</m:t>
                              </m:r>
                            </m:e>
                          </m:d>
                          <m:sSubSup>
                            <m:sSubSupPr>
                              <m:ctrlPr>
                                <a:rPr lang="tr-TR" b="0" i="1" smtClean="0">
                                  <a:latin typeface="Cambria Math" panose="02040503050406030204" pitchFamily="18" charset="0"/>
                                </a:rPr>
                              </m:ctrlPr>
                            </m:sSubSupPr>
                            <m:e>
                              <m:r>
                                <a:rPr lang="tr-TR" b="0" i="1" smtClean="0">
                                  <a:latin typeface="Cambria Math" panose="02040503050406030204" pitchFamily="18" charset="0"/>
                                </a:rPr>
                                <m:t>𝑢</m:t>
                              </m:r>
                            </m:e>
                            <m:sub>
                              <m:r>
                                <a:rPr lang="tr-TR" b="0" i="1" smtClean="0">
                                  <a:latin typeface="Cambria Math" panose="02040503050406030204" pitchFamily="18" charset="0"/>
                                </a:rPr>
                                <m:t>𝑙</m:t>
                              </m:r>
                            </m:sub>
                            <m:sup>
                              <m:r>
                                <a:rPr lang="tr-TR" b="0" i="1" smtClean="0">
                                  <a:latin typeface="Cambria Math" panose="02040503050406030204" pitchFamily="18" charset="0"/>
                                </a:rPr>
                                <m:t>∗</m:t>
                              </m:r>
                            </m:sup>
                          </m:sSubSup>
                          <m:r>
                            <a:rPr lang="tr-TR" b="0" i="1" smtClean="0">
                              <a:latin typeface="Cambria Math" panose="02040503050406030204" pitchFamily="18" charset="0"/>
                            </a:rPr>
                            <m:t>(</m:t>
                          </m:r>
                          <m:r>
                            <a:rPr lang="tr-TR" b="0" i="1" smtClean="0">
                              <a:latin typeface="Cambria Math" panose="02040503050406030204" pitchFamily="18" charset="0"/>
                            </a:rPr>
                            <m:t>𝑖</m:t>
                          </m:r>
                          <m:r>
                            <a:rPr lang="tr-TR" b="0" i="1" smtClean="0">
                              <a:latin typeface="Cambria Math" panose="02040503050406030204" pitchFamily="18" charset="0"/>
                            </a:rPr>
                            <m:t>)</m:t>
                          </m:r>
                        </m:e>
                      </m:nary>
                    </m:oMath>
                  </m:oMathPara>
                </a14:m>
                <a:endParaRPr lang="en-CH" dirty="0"/>
              </a:p>
              <a:p>
                <a:pPr marL="0" indent="0">
                  <a:buNone/>
                </a:pPr>
                <a:r>
                  <a:rPr lang="en-CH" dirty="0"/>
                  <a:t>Inverse Graph Fourier Transform:</a:t>
                </a:r>
              </a:p>
              <a:p>
                <a:pPr marL="0" indent="0">
                  <a:buNone/>
                </a:pPr>
                <a14:m>
                  <m:oMathPara xmlns:m="http://schemas.openxmlformats.org/officeDocument/2006/math">
                    <m:oMathParaPr>
                      <m:jc m:val="centerGroup"/>
                    </m:oMathParaPr>
                    <m:oMath xmlns:m="http://schemas.openxmlformats.org/officeDocument/2006/math">
                      <m:r>
                        <a:rPr lang="tr-TR" b="0" i="1" smtClean="0">
                          <a:latin typeface="Cambria Math" panose="02040503050406030204" pitchFamily="18" charset="0"/>
                        </a:rPr>
                        <m:t>𝑓</m:t>
                      </m:r>
                      <m:r>
                        <a:rPr lang="tr-TR" b="0" i="1" smtClean="0">
                          <a:latin typeface="Cambria Math" panose="02040503050406030204" pitchFamily="18" charset="0"/>
                        </a:rPr>
                        <m:t>(</m:t>
                      </m:r>
                      <m:r>
                        <a:rPr lang="tr-TR" b="0" i="1" smtClean="0">
                          <a:latin typeface="Cambria Math" panose="02040503050406030204" pitchFamily="18" charset="0"/>
                        </a:rPr>
                        <m:t>𝑖</m:t>
                      </m:r>
                      <m:r>
                        <a:rPr lang="tr-TR" b="0" i="1" smtClean="0">
                          <a:latin typeface="Cambria Math" panose="02040503050406030204" pitchFamily="18" charset="0"/>
                        </a:rPr>
                        <m:t>) =</m:t>
                      </m:r>
                      <m:nary>
                        <m:naryPr>
                          <m:chr m:val="∑"/>
                          <m:ctrlPr>
                            <a:rPr lang="tr-TR" b="0" i="1" smtClean="0">
                              <a:latin typeface="Cambria Math" panose="02040503050406030204" pitchFamily="18" charset="0"/>
                            </a:rPr>
                          </m:ctrlPr>
                        </m:naryPr>
                        <m:sub>
                          <m:r>
                            <a:rPr lang="tr-TR" b="0" i="1" smtClean="0">
                              <a:latin typeface="Cambria Math" panose="02040503050406030204" pitchFamily="18" charset="0"/>
                            </a:rPr>
                            <m:t>𝑙</m:t>
                          </m:r>
                          <m:r>
                            <a:rPr lang="tr-TR" b="0" i="1" smtClean="0">
                              <a:latin typeface="Cambria Math" panose="02040503050406030204" pitchFamily="18" charset="0"/>
                            </a:rPr>
                            <m:t>=</m:t>
                          </m:r>
                          <m:r>
                            <a:rPr lang="tr-TR" b="0" i="1" smtClean="0">
                              <a:latin typeface="Cambria Math" panose="02040503050406030204" pitchFamily="18" charset="0"/>
                            </a:rPr>
                            <m:t>0</m:t>
                          </m:r>
                        </m:sub>
                        <m:sup>
                          <m:r>
                            <a:rPr lang="tr-TR" b="0" i="1" smtClean="0">
                              <a:latin typeface="Cambria Math" panose="02040503050406030204" pitchFamily="18" charset="0"/>
                            </a:rPr>
                            <m:t>𝑁</m:t>
                          </m:r>
                          <m:r>
                            <a:rPr lang="tr-TR" b="0" i="1" smtClean="0">
                              <a:latin typeface="Cambria Math" panose="02040503050406030204" pitchFamily="18" charset="0"/>
                            </a:rPr>
                            <m:t>−1</m:t>
                          </m:r>
                        </m:sup>
                        <m:e>
                          <m:acc>
                            <m:accPr>
                              <m:chr m:val="̂"/>
                              <m:ctrlPr>
                                <a:rPr lang="en-CH" i="1" smtClean="0">
                                  <a:latin typeface="Cambria Math" panose="02040503050406030204" pitchFamily="18" charset="0"/>
                                </a:rPr>
                              </m:ctrlPr>
                            </m:accPr>
                            <m:e>
                              <m:r>
                                <a:rPr lang="tr-TR" b="0" i="1" smtClean="0">
                                  <a:latin typeface="Cambria Math" panose="02040503050406030204" pitchFamily="18" charset="0"/>
                                </a:rPr>
                                <m:t>𝑓</m:t>
                              </m:r>
                            </m:e>
                          </m:acc>
                          <m:d>
                            <m:dPr>
                              <m:ctrlPr>
                                <a:rPr lang="tr-TR" b="0" i="1" smtClean="0">
                                  <a:latin typeface="Cambria Math" panose="02040503050406030204" pitchFamily="18" charset="0"/>
                                </a:rPr>
                              </m:ctrlPr>
                            </m:dPr>
                            <m:e>
                              <m:sSub>
                                <m:sSubPr>
                                  <m:ctrlPr>
                                    <a:rPr lang="tr-TR" b="0" i="1" smtClean="0">
                                      <a:latin typeface="Cambria Math" panose="02040503050406030204" pitchFamily="18" charset="0"/>
                                    </a:rPr>
                                  </m:ctrlPr>
                                </m:sSubPr>
                                <m:e>
                                  <m:r>
                                    <a:rPr lang="tr-TR" b="0" i="1" smtClean="0">
                                      <a:latin typeface="Cambria Math" panose="02040503050406030204" pitchFamily="18" charset="0"/>
                                    </a:rPr>
                                    <m:t>𝜆</m:t>
                                  </m:r>
                                </m:e>
                                <m:sub>
                                  <m:r>
                                    <a:rPr lang="tr-TR" b="0" i="1" smtClean="0">
                                      <a:latin typeface="Cambria Math" panose="02040503050406030204" pitchFamily="18" charset="0"/>
                                    </a:rPr>
                                    <m:t>𝑙</m:t>
                                  </m:r>
                                </m:sub>
                              </m:sSub>
                            </m:e>
                          </m:d>
                          <m:sSub>
                            <m:sSubPr>
                              <m:ctrlPr>
                                <a:rPr lang="tr-TR" b="0" i="1" smtClean="0">
                                  <a:latin typeface="Cambria Math" panose="02040503050406030204" pitchFamily="18" charset="0"/>
                                </a:rPr>
                              </m:ctrlPr>
                            </m:sSubPr>
                            <m:e>
                              <m:r>
                                <a:rPr lang="tr-TR" b="0" i="1" smtClean="0">
                                  <a:latin typeface="Cambria Math" panose="02040503050406030204" pitchFamily="18" charset="0"/>
                                </a:rPr>
                                <m:t>𝑢</m:t>
                              </m:r>
                            </m:e>
                            <m:sub>
                              <m:r>
                                <a:rPr lang="tr-TR" b="0" i="1" smtClean="0">
                                  <a:latin typeface="Cambria Math" panose="02040503050406030204" pitchFamily="18" charset="0"/>
                                </a:rPr>
                                <m:t>𝑙</m:t>
                              </m:r>
                            </m:sub>
                          </m:sSub>
                          <m:r>
                            <a:rPr lang="tr-TR" b="0" i="1" smtClean="0">
                              <a:latin typeface="Cambria Math" panose="02040503050406030204" pitchFamily="18" charset="0"/>
                            </a:rPr>
                            <m:t>(</m:t>
                          </m:r>
                          <m:r>
                            <a:rPr lang="tr-TR" b="0" i="1" smtClean="0">
                              <a:latin typeface="Cambria Math" panose="02040503050406030204" pitchFamily="18" charset="0"/>
                            </a:rPr>
                            <m:t>𝑖</m:t>
                          </m:r>
                          <m:r>
                            <a:rPr lang="tr-TR" b="0" i="1" smtClean="0">
                              <a:latin typeface="Cambria Math" panose="02040503050406030204" pitchFamily="18" charset="0"/>
                            </a:rPr>
                            <m:t>)</m:t>
                          </m:r>
                        </m:e>
                      </m:nary>
                    </m:oMath>
                  </m:oMathPara>
                </a14:m>
                <a:endParaRPr lang="en-CH" dirty="0"/>
              </a:p>
              <a:p>
                <a:pPr marL="0" indent="0">
                  <a:buNone/>
                </a:pPr>
                <a:endParaRPr lang="en-CH" dirty="0"/>
              </a:p>
              <a:p>
                <a:pPr marL="0" indent="0">
                  <a:buNone/>
                </a:pPr>
                <a:r>
                  <a:rPr lang="en-CH" dirty="0"/>
                  <a:t>Graph Laplacian eigenvalues and eigenvectors provide a similar notion of frequency</a:t>
                </a:r>
              </a:p>
            </p:txBody>
          </p:sp>
        </mc:Choice>
        <mc:Fallback>
          <p:sp>
            <p:nvSpPr>
              <p:cNvPr id="3" name="Content Placeholder 2">
                <a:extLst>
                  <a:ext uri="{FF2B5EF4-FFF2-40B4-BE49-F238E27FC236}">
                    <a16:creationId xmlns:a16="http://schemas.microsoft.com/office/drawing/2014/main" id="{2C64F9D2-D0D1-EA4B-9EF9-439CB8D4F046}"/>
                  </a:ext>
                </a:extLst>
              </p:cNvPr>
              <p:cNvSpPr>
                <a:spLocks noGrp="1" noRot="1" noChangeAspect="1" noMove="1" noResize="1" noEditPoints="1" noAdjustHandles="1" noChangeArrowheads="1" noChangeShapeType="1" noTextEdit="1"/>
              </p:cNvSpPr>
              <p:nvPr>
                <p:ph idx="1"/>
              </p:nvPr>
            </p:nvSpPr>
            <p:spPr>
              <a:blipFill>
                <a:blip r:embed="rId2"/>
                <a:stretch>
                  <a:fillRect l="-1206" t="-32267" b="-12209"/>
                </a:stretch>
              </a:blipFill>
            </p:spPr>
            <p:txBody>
              <a:bodyPr/>
              <a:lstStyle/>
              <a:p>
                <a:r>
                  <a:rPr lang="en-CH">
                    <a:noFill/>
                  </a:rPr>
                  <a:t> </a:t>
                </a:r>
              </a:p>
            </p:txBody>
          </p:sp>
        </mc:Fallback>
      </mc:AlternateContent>
    </p:spTree>
    <p:extLst>
      <p:ext uri="{BB962C8B-B14F-4D97-AF65-F5344CB8AC3E}">
        <p14:creationId xmlns:p14="http://schemas.microsoft.com/office/powerpoint/2010/main" val="41293777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572645-A778-1C47-8232-ACFFE3E06F28}"/>
              </a:ext>
            </a:extLst>
          </p:cNvPr>
          <p:cNvSpPr>
            <a:spLocks noGrp="1"/>
          </p:cNvSpPr>
          <p:nvPr>
            <p:ph type="title"/>
          </p:nvPr>
        </p:nvSpPr>
        <p:spPr/>
        <p:txBody>
          <a:bodyPr/>
          <a:lstStyle/>
          <a:p>
            <a:r>
              <a:rPr lang="en-CH" b="1" dirty="0"/>
              <a:t>Frequency Notion at Graph Fourier Transform</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8D4C6637-CDA7-934A-857D-A70183C050F1}"/>
                  </a:ext>
                </a:extLst>
              </p:cNvPr>
              <p:cNvSpPr>
                <a:spLocks noGrp="1"/>
              </p:cNvSpPr>
              <p:nvPr>
                <p:ph idx="1"/>
              </p:nvPr>
            </p:nvSpPr>
            <p:spPr>
              <a:xfrm>
                <a:off x="838200" y="1825625"/>
                <a:ext cx="11083724" cy="4351338"/>
              </a:xfrm>
            </p:spPr>
            <p:txBody>
              <a:bodyPr>
                <a:normAutofit/>
              </a:bodyPr>
              <a:lstStyle/>
              <a:p>
                <a:r>
                  <a:rPr lang="en-CH" u="sng" dirty="0"/>
                  <a:t>Eigenvectors associated to low eigenvalues </a:t>
                </a:r>
                <a:r>
                  <a:rPr lang="en-CH" dirty="0"/>
                  <a:t>vary </a:t>
                </a:r>
                <a:r>
                  <a:rPr lang="en-CH" u="sng" dirty="0"/>
                  <a:t>slowly</a:t>
                </a:r>
                <a:r>
                  <a:rPr lang="en-CH" dirty="0"/>
                  <a:t> across the graph, i.e. if two vertices are connected by an edge with a large weight, the values of the eigenvector at those locations are likely to be similar</a:t>
                </a:r>
              </a:p>
              <a:p>
                <a:r>
                  <a:rPr lang="en-CH" u="sng" dirty="0"/>
                  <a:t>Eigenvectors associated to larger eigenvalues </a:t>
                </a:r>
                <a:r>
                  <a:rPr lang="en-CH" dirty="0"/>
                  <a:t>oscillate more </a:t>
                </a:r>
                <a:r>
                  <a:rPr lang="en-CH" u="sng" dirty="0"/>
                  <a:t>rapidly</a:t>
                </a:r>
                <a:r>
                  <a:rPr lang="en-CH" dirty="0"/>
                  <a:t> and are more likely to have dissimilar values on vertices connected by an edge with high weight</a:t>
                </a:r>
              </a:p>
              <a:p>
                <a:endParaRPr lang="en-CH" dirty="0"/>
              </a:p>
              <a:p>
                <a:r>
                  <a:rPr lang="en-CH" dirty="0"/>
                  <a:t>For connected graphs, the Laplacian eigenvector </a:t>
                </a:r>
                <a14:m>
                  <m:oMath xmlns:m="http://schemas.openxmlformats.org/officeDocument/2006/math">
                    <m:sSub>
                      <m:sSubPr>
                        <m:ctrlPr>
                          <a:rPr lang="tr-TR" b="0" i="1" smtClean="0">
                            <a:latin typeface="Cambria Math" panose="02040503050406030204" pitchFamily="18" charset="0"/>
                          </a:rPr>
                        </m:ctrlPr>
                      </m:sSubPr>
                      <m:e>
                        <m:r>
                          <a:rPr lang="tr-TR" b="0" i="1" smtClean="0">
                            <a:latin typeface="Cambria Math" panose="02040503050406030204" pitchFamily="18" charset="0"/>
                          </a:rPr>
                          <m:t>𝑢</m:t>
                        </m:r>
                      </m:e>
                      <m:sub>
                        <m:r>
                          <a:rPr lang="tr-TR" b="0" i="1" smtClean="0">
                            <a:latin typeface="Cambria Math" panose="02040503050406030204" pitchFamily="18" charset="0"/>
                          </a:rPr>
                          <m:t>0</m:t>
                        </m:r>
                      </m:sub>
                    </m:sSub>
                  </m:oMath>
                </a14:m>
                <a:r>
                  <a:rPr lang="en-CH" dirty="0"/>
                  <a:t> associated to eigenvalue 0 is constant and equal to </a:t>
                </a:r>
                <a14:m>
                  <m:oMath xmlns:m="http://schemas.openxmlformats.org/officeDocument/2006/math">
                    <m:f>
                      <m:fPr>
                        <m:ctrlPr>
                          <a:rPr lang="tr-TR" b="0" i="1" smtClean="0">
                            <a:latin typeface="Cambria Math" panose="02040503050406030204" pitchFamily="18" charset="0"/>
                          </a:rPr>
                        </m:ctrlPr>
                      </m:fPr>
                      <m:num>
                        <m:r>
                          <a:rPr lang="tr-TR" b="0" i="1" smtClean="0">
                            <a:latin typeface="Cambria Math" panose="02040503050406030204" pitchFamily="18" charset="0"/>
                          </a:rPr>
                          <m:t>1</m:t>
                        </m:r>
                      </m:num>
                      <m:den>
                        <m:rad>
                          <m:radPr>
                            <m:degHide m:val="on"/>
                            <m:ctrlPr>
                              <a:rPr lang="tr-TR" b="0" i="1" smtClean="0">
                                <a:latin typeface="Cambria Math" panose="02040503050406030204" pitchFamily="18" charset="0"/>
                              </a:rPr>
                            </m:ctrlPr>
                          </m:radPr>
                          <m:deg/>
                          <m:e>
                            <m:r>
                              <a:rPr lang="tr-TR" b="0" i="1" smtClean="0">
                                <a:latin typeface="Cambria Math" panose="02040503050406030204" pitchFamily="18" charset="0"/>
                              </a:rPr>
                              <m:t>𝑁</m:t>
                            </m:r>
                          </m:e>
                        </m:rad>
                      </m:den>
                    </m:f>
                  </m:oMath>
                </a14:m>
                <a:r>
                  <a:rPr lang="en-CH" dirty="0"/>
                  <a:t> at each vertex (zero frequency)</a:t>
                </a:r>
              </a:p>
            </p:txBody>
          </p:sp>
        </mc:Choice>
        <mc:Fallback>
          <p:sp>
            <p:nvSpPr>
              <p:cNvPr id="3" name="Content Placeholder 2">
                <a:extLst>
                  <a:ext uri="{FF2B5EF4-FFF2-40B4-BE49-F238E27FC236}">
                    <a16:creationId xmlns:a16="http://schemas.microsoft.com/office/drawing/2014/main" id="{8D4C6637-CDA7-934A-857D-A70183C050F1}"/>
                  </a:ext>
                </a:extLst>
              </p:cNvPr>
              <p:cNvSpPr>
                <a:spLocks noGrp="1" noRot="1" noChangeAspect="1" noMove="1" noResize="1" noEditPoints="1" noAdjustHandles="1" noChangeArrowheads="1" noChangeShapeType="1" noTextEdit="1"/>
              </p:cNvSpPr>
              <p:nvPr>
                <p:ph idx="1"/>
              </p:nvPr>
            </p:nvSpPr>
            <p:spPr>
              <a:xfrm>
                <a:off x="838200" y="1825625"/>
                <a:ext cx="11083724" cy="4351338"/>
              </a:xfrm>
              <a:blipFill>
                <a:blip r:embed="rId2"/>
                <a:stretch>
                  <a:fillRect l="-1031" t="-2326" r="-1375"/>
                </a:stretch>
              </a:blipFill>
            </p:spPr>
            <p:txBody>
              <a:bodyPr/>
              <a:lstStyle/>
              <a:p>
                <a:r>
                  <a:rPr lang="en-CH">
                    <a:noFill/>
                  </a:rPr>
                  <a:t> </a:t>
                </a:r>
              </a:p>
            </p:txBody>
          </p:sp>
        </mc:Fallback>
      </mc:AlternateContent>
    </p:spTree>
    <p:extLst>
      <p:ext uri="{BB962C8B-B14F-4D97-AF65-F5344CB8AC3E}">
        <p14:creationId xmlns:p14="http://schemas.microsoft.com/office/powerpoint/2010/main" val="29905599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4468B-E877-8149-BED6-EF0A0D598683}"/>
              </a:ext>
            </a:extLst>
          </p:cNvPr>
          <p:cNvSpPr>
            <a:spLocks noGrp="1"/>
          </p:cNvSpPr>
          <p:nvPr>
            <p:ph type="title"/>
          </p:nvPr>
        </p:nvSpPr>
        <p:spPr/>
        <p:txBody>
          <a:bodyPr/>
          <a:lstStyle/>
          <a:p>
            <a:r>
              <a:rPr lang="en-CH" b="1" dirty="0"/>
              <a:t>Zero Crossings of a Graph</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B1B64716-F7B8-5E44-8DB3-ED8E1892B07F}"/>
                  </a:ext>
                </a:extLst>
              </p:cNvPr>
              <p:cNvSpPr>
                <a:spLocks noGrp="1"/>
              </p:cNvSpPr>
              <p:nvPr>
                <p:ph idx="1"/>
              </p:nvPr>
            </p:nvSpPr>
            <p:spPr/>
            <p:txBody>
              <a:bodyPr/>
              <a:lstStyle/>
              <a:p>
                <a:pPr marL="0" indent="0">
                  <a:buNone/>
                </a:pPr>
                <a14:m>
                  <m:oMathPara xmlns:m="http://schemas.openxmlformats.org/officeDocument/2006/math">
                    <m:oMathParaPr>
                      <m:jc m:val="centerGroup"/>
                    </m:oMathParaPr>
                    <m:oMath xmlns:m="http://schemas.openxmlformats.org/officeDocument/2006/math">
                      <m:sSub>
                        <m:sSubPr>
                          <m:ctrlPr>
                            <a:rPr lang="tr-TR" b="0" i="1" smtClean="0">
                              <a:latin typeface="Cambria Math" panose="02040503050406030204" pitchFamily="18" charset="0"/>
                              <a:ea typeface="Cambria Math" panose="02040503050406030204" pitchFamily="18" charset="0"/>
                            </a:rPr>
                          </m:ctrlPr>
                        </m:sSubPr>
                        <m:e>
                          <m:r>
                            <a:rPr lang="en-CH" i="1" smtClean="0">
                              <a:latin typeface="Cambria Math" panose="02040503050406030204" pitchFamily="18" charset="0"/>
                              <a:ea typeface="Cambria Math" panose="02040503050406030204" pitchFamily="18" charset="0"/>
                            </a:rPr>
                            <m:t>𝒵</m:t>
                          </m:r>
                        </m:e>
                        <m:sub>
                          <m:r>
                            <a:rPr lang="en-CH" i="1" smtClean="0">
                              <a:latin typeface="Cambria Math" panose="02040503050406030204" pitchFamily="18" charset="0"/>
                              <a:ea typeface="Cambria Math" panose="02040503050406030204" pitchFamily="18" charset="0"/>
                            </a:rPr>
                            <m:t>𝒢</m:t>
                          </m:r>
                        </m:sub>
                      </m:sSub>
                      <m:d>
                        <m:dPr>
                          <m:ctrlPr>
                            <a:rPr lang="tr-TR" b="0" i="1" smtClean="0">
                              <a:latin typeface="Cambria Math" panose="02040503050406030204" pitchFamily="18" charset="0"/>
                              <a:ea typeface="Cambria Math" panose="02040503050406030204" pitchFamily="18" charset="0"/>
                            </a:rPr>
                          </m:ctrlPr>
                        </m:dPr>
                        <m:e>
                          <m:r>
                            <a:rPr lang="tr-TR" b="0" i="1" smtClean="0">
                              <a:latin typeface="Cambria Math" panose="02040503050406030204" pitchFamily="18" charset="0"/>
                              <a:ea typeface="Cambria Math" panose="02040503050406030204" pitchFamily="18" charset="0"/>
                            </a:rPr>
                            <m:t>𝑓</m:t>
                          </m:r>
                        </m:e>
                      </m:d>
                      <m:r>
                        <a:rPr lang="tr-TR" b="0" i="1" smtClean="0">
                          <a:latin typeface="Cambria Math" panose="02040503050406030204" pitchFamily="18" charset="0"/>
                          <a:ea typeface="Cambria Math" panose="02040503050406030204" pitchFamily="18" charset="0"/>
                        </a:rPr>
                        <m:t>={</m:t>
                      </m:r>
                      <m:r>
                        <a:rPr lang="tr-TR" b="0" i="1" smtClean="0">
                          <a:latin typeface="Cambria Math" panose="02040503050406030204" pitchFamily="18" charset="0"/>
                          <a:ea typeface="Cambria Math" panose="02040503050406030204" pitchFamily="18" charset="0"/>
                        </a:rPr>
                        <m:t>𝑒</m:t>
                      </m:r>
                      <m:r>
                        <a:rPr lang="tr-TR" b="0" i="1" smtClean="0">
                          <a:latin typeface="Cambria Math" panose="02040503050406030204" pitchFamily="18" charset="0"/>
                          <a:ea typeface="Cambria Math" panose="02040503050406030204" pitchFamily="18" charset="0"/>
                        </a:rPr>
                        <m:t>=</m:t>
                      </m:r>
                      <m:d>
                        <m:dPr>
                          <m:ctrlPr>
                            <a:rPr lang="tr-TR" b="0" i="1" smtClean="0">
                              <a:latin typeface="Cambria Math" panose="02040503050406030204" pitchFamily="18" charset="0"/>
                              <a:ea typeface="Cambria Math" panose="02040503050406030204" pitchFamily="18" charset="0"/>
                            </a:rPr>
                          </m:ctrlPr>
                        </m:dPr>
                        <m:e>
                          <m:r>
                            <a:rPr lang="tr-TR" b="0" i="1" smtClean="0">
                              <a:latin typeface="Cambria Math" panose="02040503050406030204" pitchFamily="18" charset="0"/>
                              <a:ea typeface="Cambria Math" panose="02040503050406030204" pitchFamily="18" charset="0"/>
                            </a:rPr>
                            <m:t>𝑖</m:t>
                          </m:r>
                          <m:r>
                            <a:rPr lang="tr-TR" b="0" i="1" smtClean="0">
                              <a:latin typeface="Cambria Math" panose="02040503050406030204" pitchFamily="18" charset="0"/>
                              <a:ea typeface="Cambria Math" panose="02040503050406030204" pitchFamily="18" charset="0"/>
                            </a:rPr>
                            <m:t>,</m:t>
                          </m:r>
                          <m:r>
                            <a:rPr lang="tr-TR" b="0" i="1" smtClean="0">
                              <a:latin typeface="Cambria Math" panose="02040503050406030204" pitchFamily="18" charset="0"/>
                              <a:ea typeface="Cambria Math" panose="02040503050406030204" pitchFamily="18" charset="0"/>
                            </a:rPr>
                            <m:t>𝑗</m:t>
                          </m:r>
                        </m:e>
                      </m:d>
                      <m:r>
                        <a:rPr lang="tr-TR" b="0" i="1" smtClean="0">
                          <a:latin typeface="Cambria Math" panose="02040503050406030204" pitchFamily="18" charset="0"/>
                          <a:ea typeface="Cambria Math" panose="02040503050406030204" pitchFamily="18" charset="0"/>
                        </a:rPr>
                        <m:t>∈</m:t>
                      </m:r>
                      <m:r>
                        <a:rPr lang="tr-TR" b="0" i="1" smtClean="0">
                          <a:latin typeface="Cambria Math" panose="02040503050406030204" pitchFamily="18" charset="0"/>
                          <a:ea typeface="Cambria Math" panose="02040503050406030204" pitchFamily="18" charset="0"/>
                        </a:rPr>
                        <m:t>ℰ</m:t>
                      </m:r>
                      <m:r>
                        <a:rPr lang="tr-TR" b="0" i="1" smtClean="0">
                          <a:latin typeface="Cambria Math" panose="02040503050406030204" pitchFamily="18" charset="0"/>
                          <a:ea typeface="Cambria Math" panose="02040503050406030204" pitchFamily="18" charset="0"/>
                        </a:rPr>
                        <m:t> :</m:t>
                      </m:r>
                      <m:r>
                        <a:rPr lang="tr-TR" b="0" i="1" smtClean="0">
                          <a:latin typeface="Cambria Math" panose="02040503050406030204" pitchFamily="18" charset="0"/>
                          <a:ea typeface="Cambria Math" panose="02040503050406030204" pitchFamily="18" charset="0"/>
                        </a:rPr>
                        <m:t>𝑓</m:t>
                      </m:r>
                      <m:d>
                        <m:dPr>
                          <m:ctrlPr>
                            <a:rPr lang="tr-TR" b="0" i="1" smtClean="0">
                              <a:latin typeface="Cambria Math" panose="02040503050406030204" pitchFamily="18" charset="0"/>
                              <a:ea typeface="Cambria Math" panose="02040503050406030204" pitchFamily="18" charset="0"/>
                            </a:rPr>
                          </m:ctrlPr>
                        </m:dPr>
                        <m:e>
                          <m:r>
                            <a:rPr lang="tr-TR" b="0" i="1" smtClean="0">
                              <a:latin typeface="Cambria Math" panose="02040503050406030204" pitchFamily="18" charset="0"/>
                              <a:ea typeface="Cambria Math" panose="02040503050406030204" pitchFamily="18" charset="0"/>
                            </a:rPr>
                            <m:t>𝑖</m:t>
                          </m:r>
                        </m:e>
                      </m:d>
                      <m:r>
                        <a:rPr lang="tr-TR" b="0" i="1" smtClean="0">
                          <a:latin typeface="Cambria Math" panose="02040503050406030204" pitchFamily="18" charset="0"/>
                          <a:ea typeface="Cambria Math" panose="02040503050406030204" pitchFamily="18" charset="0"/>
                        </a:rPr>
                        <m:t>𝑓</m:t>
                      </m:r>
                      <m:d>
                        <m:dPr>
                          <m:ctrlPr>
                            <a:rPr lang="tr-TR" b="0" i="1" smtClean="0">
                              <a:latin typeface="Cambria Math" panose="02040503050406030204" pitchFamily="18" charset="0"/>
                              <a:ea typeface="Cambria Math" panose="02040503050406030204" pitchFamily="18" charset="0"/>
                            </a:rPr>
                          </m:ctrlPr>
                        </m:dPr>
                        <m:e>
                          <m:r>
                            <a:rPr lang="tr-TR" b="0" i="1" smtClean="0">
                              <a:latin typeface="Cambria Math" panose="02040503050406030204" pitchFamily="18" charset="0"/>
                              <a:ea typeface="Cambria Math" panose="02040503050406030204" pitchFamily="18" charset="0"/>
                            </a:rPr>
                            <m:t>𝑗</m:t>
                          </m:r>
                        </m:e>
                      </m:d>
                      <m:r>
                        <a:rPr lang="tr-TR" b="0" i="1" smtClean="0">
                          <a:latin typeface="Cambria Math" panose="02040503050406030204" pitchFamily="18" charset="0"/>
                          <a:ea typeface="Cambria Math" panose="02040503050406030204" pitchFamily="18" charset="0"/>
                        </a:rPr>
                        <m:t>&lt;0}</m:t>
                      </m:r>
                    </m:oMath>
                  </m:oMathPara>
                </a14:m>
                <a:endParaRPr lang="en-CH" dirty="0"/>
              </a:p>
              <a:p>
                <a:pPr marL="0" indent="0">
                  <a:buNone/>
                </a:pPr>
                <a:endParaRPr lang="en-CH" dirty="0"/>
              </a:p>
              <a:p>
                <a:pPr marL="0" indent="0">
                  <a:buNone/>
                </a:pPr>
                <a:endParaRPr lang="en-CH" dirty="0"/>
              </a:p>
              <a:p>
                <a:pPr marL="0" indent="0">
                  <a:buNone/>
                </a:pPr>
                <a:endParaRPr lang="en-CH" dirty="0"/>
              </a:p>
              <a:p>
                <a:pPr marL="0" indent="0">
                  <a:buNone/>
                </a:pPr>
                <a:endParaRPr lang="en-CH" dirty="0"/>
              </a:p>
              <a:p>
                <a:pPr marL="0" indent="0">
                  <a:buNone/>
                </a:pPr>
                <a:endParaRPr lang="en-CH" dirty="0"/>
              </a:p>
              <a:p>
                <a:pPr marL="0" indent="0">
                  <a:buNone/>
                </a:pPr>
                <a:r>
                  <a:rPr lang="en-CH" dirty="0"/>
                  <a:t>Three graph Laplacian eigenvectors of a random sensor network graph</a:t>
                </a:r>
              </a:p>
              <a:p>
                <a:pPr marL="0" indent="0">
                  <a:buNone/>
                </a:pPr>
                <a:r>
                  <a:rPr lang="en-CH" dirty="0"/>
                  <a:t>Zero crossings are increasing proportionally with the eigenvalues</a:t>
                </a:r>
              </a:p>
            </p:txBody>
          </p:sp>
        </mc:Choice>
        <mc:Fallback>
          <p:sp>
            <p:nvSpPr>
              <p:cNvPr id="3" name="Content Placeholder 2">
                <a:extLst>
                  <a:ext uri="{FF2B5EF4-FFF2-40B4-BE49-F238E27FC236}">
                    <a16:creationId xmlns:a16="http://schemas.microsoft.com/office/drawing/2014/main" id="{B1B64716-F7B8-5E44-8DB3-ED8E1892B07F}"/>
                  </a:ext>
                </a:extLst>
              </p:cNvPr>
              <p:cNvSpPr>
                <a:spLocks noGrp="1" noRot="1" noChangeAspect="1" noMove="1" noResize="1" noEditPoints="1" noAdjustHandles="1" noChangeArrowheads="1" noChangeShapeType="1" noTextEdit="1"/>
              </p:cNvSpPr>
              <p:nvPr>
                <p:ph idx="1"/>
              </p:nvPr>
            </p:nvSpPr>
            <p:spPr>
              <a:blipFill>
                <a:blip r:embed="rId2"/>
                <a:stretch>
                  <a:fillRect l="-1206"/>
                </a:stretch>
              </a:blipFill>
            </p:spPr>
            <p:txBody>
              <a:bodyPr/>
              <a:lstStyle/>
              <a:p>
                <a:r>
                  <a:rPr lang="en-CH">
                    <a:noFill/>
                  </a:rPr>
                  <a:t> </a:t>
                </a:r>
              </a:p>
            </p:txBody>
          </p:sp>
        </mc:Fallback>
      </mc:AlternateContent>
      <p:pic>
        <p:nvPicPr>
          <p:cNvPr id="5" name="Picture 4" descr="A picture containing text&#10;&#10;Description automatically generated">
            <a:extLst>
              <a:ext uri="{FF2B5EF4-FFF2-40B4-BE49-F238E27FC236}">
                <a16:creationId xmlns:a16="http://schemas.microsoft.com/office/drawing/2014/main" id="{86817AF6-9558-E94A-8BB0-983B4BAF256B}"/>
              </a:ext>
            </a:extLst>
          </p:cNvPr>
          <p:cNvPicPr>
            <a:picLocks noChangeAspect="1"/>
          </p:cNvPicPr>
          <p:nvPr/>
        </p:nvPicPr>
        <p:blipFill>
          <a:blip r:embed="rId3"/>
          <a:stretch>
            <a:fillRect/>
          </a:stretch>
        </p:blipFill>
        <p:spPr>
          <a:xfrm>
            <a:off x="1733550" y="2317830"/>
            <a:ext cx="8724900" cy="2514600"/>
          </a:xfrm>
          <a:prstGeom prst="rect">
            <a:avLst/>
          </a:prstGeom>
        </p:spPr>
      </p:pic>
    </p:spTree>
    <p:extLst>
      <p:ext uri="{BB962C8B-B14F-4D97-AF65-F5344CB8AC3E}">
        <p14:creationId xmlns:p14="http://schemas.microsoft.com/office/powerpoint/2010/main" val="1962199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EAFA3F-7149-5144-AB00-F5E671CBAEC0}"/>
              </a:ext>
            </a:extLst>
          </p:cNvPr>
          <p:cNvSpPr>
            <a:spLocks noGrp="1"/>
          </p:cNvSpPr>
          <p:nvPr>
            <p:ph type="title"/>
          </p:nvPr>
        </p:nvSpPr>
        <p:spPr/>
        <p:txBody>
          <a:bodyPr/>
          <a:lstStyle/>
          <a:p>
            <a:r>
              <a:rPr lang="en-CH" b="1" dirty="0"/>
              <a:t>Graph Signal Representations in Two Domains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3A5767B0-E85B-2047-81B8-4BE5248C3CD5}"/>
                  </a:ext>
                </a:extLst>
              </p:cNvPr>
              <p:cNvSpPr>
                <a:spLocks noGrp="1"/>
              </p:cNvSpPr>
              <p:nvPr>
                <p:ph idx="1"/>
              </p:nvPr>
            </p:nvSpPr>
            <p:spPr/>
            <p:txBody>
              <a:bodyPr/>
              <a:lstStyle/>
              <a:p>
                <a:r>
                  <a:rPr lang="en-CH" dirty="0"/>
                  <a:t>Vertex domain:				</a:t>
                </a:r>
                <a14:m>
                  <m:oMath xmlns:m="http://schemas.openxmlformats.org/officeDocument/2006/math">
                    <m:r>
                      <a:rPr lang="tr-TR" b="0" i="1" smtClean="0">
                        <a:latin typeface="Cambria Math" panose="02040503050406030204" pitchFamily="18" charset="0"/>
                      </a:rPr>
                      <m:t>𝑔</m:t>
                    </m:r>
                  </m:oMath>
                </a14:m>
                <a:endParaRPr lang="en-CH" dirty="0"/>
              </a:p>
              <a:p>
                <a:r>
                  <a:rPr lang="en-CH" dirty="0"/>
                  <a:t>Graph spectral domain: 		</a:t>
                </a:r>
                <a14:m>
                  <m:oMath xmlns:m="http://schemas.openxmlformats.org/officeDocument/2006/math">
                    <m:acc>
                      <m:accPr>
                        <m:chr m:val="̂"/>
                        <m:ctrlPr>
                          <a:rPr lang="en-CH" i="1" smtClean="0">
                            <a:latin typeface="Cambria Math" panose="02040503050406030204" pitchFamily="18" charset="0"/>
                          </a:rPr>
                        </m:ctrlPr>
                      </m:accPr>
                      <m:e>
                        <m:r>
                          <a:rPr lang="tr-TR" b="0" i="1" smtClean="0">
                            <a:latin typeface="Cambria Math" panose="02040503050406030204" pitchFamily="18" charset="0"/>
                          </a:rPr>
                          <m:t>𝑔</m:t>
                        </m:r>
                      </m:e>
                    </m:acc>
                  </m:oMath>
                </a14:m>
                <a:endParaRPr lang="en-CH" dirty="0"/>
              </a:p>
              <a:p>
                <a:endParaRPr lang="en-CH" dirty="0"/>
              </a:p>
              <a:p>
                <a:r>
                  <a:rPr lang="en-GB" dirty="0"/>
                  <a:t>S</a:t>
                </a:r>
                <a:r>
                  <a:rPr lang="en-CH" dirty="0"/>
                  <a:t>uch signals that are represented in two domain are is called </a:t>
                </a:r>
                <a:r>
                  <a:rPr lang="en-CH" i="1" dirty="0"/>
                  <a:t>kernels</a:t>
                </a:r>
              </a:p>
              <a:p>
                <a:endParaRPr lang="en-CH" dirty="0"/>
              </a:p>
            </p:txBody>
          </p:sp>
        </mc:Choice>
        <mc:Fallback>
          <p:sp>
            <p:nvSpPr>
              <p:cNvPr id="3" name="Content Placeholder 2">
                <a:extLst>
                  <a:ext uri="{FF2B5EF4-FFF2-40B4-BE49-F238E27FC236}">
                    <a16:creationId xmlns:a16="http://schemas.microsoft.com/office/drawing/2014/main" id="{3A5767B0-E85B-2047-81B8-4BE5248C3CD5}"/>
                  </a:ext>
                </a:extLst>
              </p:cNvPr>
              <p:cNvSpPr>
                <a:spLocks noGrp="1" noRot="1" noChangeAspect="1" noMove="1" noResize="1" noEditPoints="1" noAdjustHandles="1" noChangeArrowheads="1" noChangeShapeType="1" noTextEdit="1"/>
              </p:cNvSpPr>
              <p:nvPr>
                <p:ph idx="1"/>
              </p:nvPr>
            </p:nvSpPr>
            <p:spPr>
              <a:blipFill>
                <a:blip r:embed="rId2"/>
                <a:stretch>
                  <a:fillRect l="-1086" t="-2326"/>
                </a:stretch>
              </a:blipFill>
            </p:spPr>
            <p:txBody>
              <a:bodyPr/>
              <a:lstStyle/>
              <a:p>
                <a:r>
                  <a:rPr lang="en-CH">
                    <a:noFill/>
                  </a:rPr>
                  <a:t> </a:t>
                </a:r>
              </a:p>
            </p:txBody>
          </p:sp>
        </mc:Fallback>
      </mc:AlternateContent>
    </p:spTree>
    <p:extLst>
      <p:ext uri="{BB962C8B-B14F-4D97-AF65-F5344CB8AC3E}">
        <p14:creationId xmlns:p14="http://schemas.microsoft.com/office/powerpoint/2010/main" val="41035238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FF8FA2-EDA6-2345-BF83-4B272CA325DB}"/>
              </a:ext>
            </a:extLst>
          </p:cNvPr>
          <p:cNvSpPr>
            <a:spLocks noGrp="1"/>
          </p:cNvSpPr>
          <p:nvPr>
            <p:ph type="title"/>
          </p:nvPr>
        </p:nvSpPr>
        <p:spPr/>
        <p:txBody>
          <a:bodyPr/>
          <a:lstStyle/>
          <a:p>
            <a:r>
              <a:rPr lang="en-CH" b="1" dirty="0"/>
              <a:t>Heat Kernel</a:t>
            </a:r>
          </a:p>
        </p:txBody>
      </p:sp>
      <mc:AlternateContent xmlns:mc="http://schemas.openxmlformats.org/markup-compatibility/2006">
        <mc:Choice xmlns:a14="http://schemas.microsoft.com/office/drawing/2010/main" Requires="a14">
          <p:sp>
            <p:nvSpPr>
              <p:cNvPr id="7" name="Content Placeholder 6">
                <a:extLst>
                  <a:ext uri="{FF2B5EF4-FFF2-40B4-BE49-F238E27FC236}">
                    <a16:creationId xmlns:a16="http://schemas.microsoft.com/office/drawing/2014/main" id="{DA40D7E8-12FC-5E4C-83E6-AEAA974D6943}"/>
                  </a:ext>
                </a:extLst>
              </p:cNvPr>
              <p:cNvSpPr>
                <a:spLocks noGrp="1"/>
              </p:cNvSpPr>
              <p:nvPr>
                <p:ph idx="1"/>
              </p:nvPr>
            </p:nvSpPr>
            <p:spPr/>
            <p:txBody>
              <a:bodyPr/>
              <a:lstStyle/>
              <a:p>
                <a:pPr marL="0" indent="0">
                  <a:buNone/>
                </a:pPr>
                <a:r>
                  <a:rPr lang="en-CH" dirty="0"/>
                  <a:t>(a) </a:t>
                </a:r>
                <a14:m>
                  <m:oMath xmlns:m="http://schemas.openxmlformats.org/officeDocument/2006/math">
                    <m:r>
                      <a:rPr lang="tr-TR" b="0" i="1" smtClean="0">
                        <a:latin typeface="Cambria Math" panose="02040503050406030204" pitchFamily="18" charset="0"/>
                      </a:rPr>
                      <m:t>𝑔</m:t>
                    </m:r>
                  </m:oMath>
                </a14:m>
                <a:r>
                  <a:rPr lang="en-CH" dirty="0"/>
                  <a:t> that resides on the vertices of the Minnesota road graph</a:t>
                </a:r>
              </a:p>
              <a:p>
                <a:pPr marL="0" indent="0">
                  <a:buNone/>
                </a:pPr>
                <a:r>
                  <a:rPr lang="en-CH" dirty="0"/>
                  <a:t>(b) </a:t>
                </a:r>
                <a14:m>
                  <m:oMath xmlns:m="http://schemas.openxmlformats.org/officeDocument/2006/math">
                    <m:acc>
                      <m:accPr>
                        <m:chr m:val="̂"/>
                        <m:ctrlPr>
                          <a:rPr lang="en-CH" i="1" smtClean="0">
                            <a:latin typeface="Cambria Math" panose="02040503050406030204" pitchFamily="18" charset="0"/>
                          </a:rPr>
                        </m:ctrlPr>
                      </m:accPr>
                      <m:e>
                        <m:r>
                          <a:rPr lang="tr-TR" b="0" i="1" smtClean="0">
                            <a:latin typeface="Cambria Math" panose="02040503050406030204" pitchFamily="18" charset="0"/>
                          </a:rPr>
                          <m:t>𝑔</m:t>
                        </m:r>
                      </m:e>
                    </m:acc>
                  </m:oMath>
                </a14:m>
                <a:r>
                  <a:rPr lang="en-CH" dirty="0"/>
                  <a:t>, i.e. same signal in graph spectral domain</a:t>
                </a:r>
              </a:p>
              <a:p>
                <a:r>
                  <a:rPr lang="en-CH" dirty="0"/>
                  <a:t>The signal is a </a:t>
                </a:r>
                <a:r>
                  <a:rPr lang="en-CH" u="sng" dirty="0"/>
                  <a:t>heat kernel</a:t>
                </a:r>
                <a:r>
                  <a:rPr lang="en-CH" dirty="0"/>
                  <a:t>, which is defined directly in the graph spectral domain by </a:t>
                </a:r>
                <a14:m>
                  <m:oMath xmlns:m="http://schemas.openxmlformats.org/officeDocument/2006/math">
                    <m:acc>
                      <m:accPr>
                        <m:chr m:val="̂"/>
                        <m:ctrlPr>
                          <a:rPr lang="en-CH" i="1" smtClean="0">
                            <a:latin typeface="Cambria Math" panose="02040503050406030204" pitchFamily="18" charset="0"/>
                          </a:rPr>
                        </m:ctrlPr>
                      </m:accPr>
                      <m:e>
                        <m:r>
                          <a:rPr lang="tr-TR" b="0" i="1" smtClean="0">
                            <a:latin typeface="Cambria Math" panose="02040503050406030204" pitchFamily="18" charset="0"/>
                          </a:rPr>
                          <m:t>𝑔</m:t>
                        </m:r>
                      </m:e>
                    </m:acc>
                    <m:d>
                      <m:dPr>
                        <m:ctrlPr>
                          <a:rPr lang="tr-TR" b="0" i="1" smtClean="0">
                            <a:latin typeface="Cambria Math" panose="02040503050406030204" pitchFamily="18" charset="0"/>
                          </a:rPr>
                        </m:ctrlPr>
                      </m:dPr>
                      <m:e>
                        <m:sSub>
                          <m:sSubPr>
                            <m:ctrlPr>
                              <a:rPr lang="tr-TR" b="0" i="1" smtClean="0">
                                <a:latin typeface="Cambria Math" panose="02040503050406030204" pitchFamily="18" charset="0"/>
                              </a:rPr>
                            </m:ctrlPr>
                          </m:sSubPr>
                          <m:e>
                            <m:r>
                              <a:rPr lang="tr-TR" b="0" i="1" smtClean="0">
                                <a:latin typeface="Cambria Math" panose="02040503050406030204" pitchFamily="18" charset="0"/>
                              </a:rPr>
                              <m:t>𝜆</m:t>
                            </m:r>
                          </m:e>
                          <m:sub>
                            <m:r>
                              <a:rPr lang="tr-TR" b="0" i="1" smtClean="0">
                                <a:latin typeface="Cambria Math" panose="02040503050406030204" pitchFamily="18" charset="0"/>
                              </a:rPr>
                              <m:t>𝑙</m:t>
                            </m:r>
                          </m:sub>
                        </m:sSub>
                      </m:e>
                    </m:d>
                    <m:r>
                      <a:rPr lang="tr-TR" b="0" i="1" smtClean="0">
                        <a:latin typeface="Cambria Math" panose="02040503050406030204" pitchFamily="18" charset="0"/>
                      </a:rPr>
                      <m:t>=</m:t>
                    </m:r>
                    <m:sSup>
                      <m:sSupPr>
                        <m:ctrlPr>
                          <a:rPr lang="tr-TR" b="0" i="1" smtClean="0">
                            <a:latin typeface="Cambria Math" panose="02040503050406030204" pitchFamily="18" charset="0"/>
                          </a:rPr>
                        </m:ctrlPr>
                      </m:sSupPr>
                      <m:e>
                        <m:r>
                          <a:rPr lang="tr-TR" b="0" i="1" smtClean="0">
                            <a:latin typeface="Cambria Math" panose="02040503050406030204" pitchFamily="18" charset="0"/>
                          </a:rPr>
                          <m:t>𝑒</m:t>
                        </m:r>
                      </m:e>
                      <m:sup>
                        <m:r>
                          <a:rPr lang="tr-TR" b="0" i="1" smtClean="0">
                            <a:latin typeface="Cambria Math" panose="02040503050406030204" pitchFamily="18" charset="0"/>
                          </a:rPr>
                          <m:t>−5</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𝜆</m:t>
                            </m:r>
                          </m:e>
                          <m:sub>
                            <m:r>
                              <a:rPr lang="tr-TR" b="0" i="1" smtClean="0">
                                <a:latin typeface="Cambria Math" panose="02040503050406030204" pitchFamily="18" charset="0"/>
                              </a:rPr>
                              <m:t>𝑙</m:t>
                            </m:r>
                          </m:sub>
                        </m:sSub>
                      </m:sup>
                    </m:sSup>
                  </m:oMath>
                </a14:m>
                <a:endParaRPr lang="en-CH" dirty="0"/>
              </a:p>
            </p:txBody>
          </p:sp>
        </mc:Choice>
        <mc:Fallback>
          <p:sp>
            <p:nvSpPr>
              <p:cNvPr id="7" name="Content Placeholder 6">
                <a:extLst>
                  <a:ext uri="{FF2B5EF4-FFF2-40B4-BE49-F238E27FC236}">
                    <a16:creationId xmlns:a16="http://schemas.microsoft.com/office/drawing/2014/main" id="{DA40D7E8-12FC-5E4C-83E6-AEAA974D6943}"/>
                  </a:ext>
                </a:extLst>
              </p:cNvPr>
              <p:cNvSpPr>
                <a:spLocks noGrp="1" noRot="1" noChangeAspect="1" noMove="1" noResize="1" noEditPoints="1" noAdjustHandles="1" noChangeArrowheads="1" noChangeShapeType="1" noTextEdit="1"/>
              </p:cNvSpPr>
              <p:nvPr>
                <p:ph idx="1"/>
              </p:nvPr>
            </p:nvSpPr>
            <p:spPr>
              <a:blipFill>
                <a:blip r:embed="rId2"/>
                <a:stretch>
                  <a:fillRect l="-1206" t="-2326"/>
                </a:stretch>
              </a:blipFill>
            </p:spPr>
            <p:txBody>
              <a:bodyPr/>
              <a:lstStyle/>
              <a:p>
                <a:r>
                  <a:rPr lang="en-CH">
                    <a:noFill/>
                  </a:rPr>
                  <a:t> </a:t>
                </a:r>
              </a:p>
            </p:txBody>
          </p:sp>
        </mc:Fallback>
      </mc:AlternateContent>
      <p:pic>
        <p:nvPicPr>
          <p:cNvPr id="10" name="Picture 9" descr="Chart&#10;&#10;Description automatically generated with medium confidence">
            <a:extLst>
              <a:ext uri="{FF2B5EF4-FFF2-40B4-BE49-F238E27FC236}">
                <a16:creationId xmlns:a16="http://schemas.microsoft.com/office/drawing/2014/main" id="{50DF903B-45E5-324F-B4E1-356B0A3A4F6A}"/>
              </a:ext>
            </a:extLst>
          </p:cNvPr>
          <p:cNvPicPr>
            <a:picLocks noChangeAspect="1"/>
          </p:cNvPicPr>
          <p:nvPr/>
        </p:nvPicPr>
        <p:blipFill>
          <a:blip r:embed="rId3"/>
          <a:stretch>
            <a:fillRect/>
          </a:stretch>
        </p:blipFill>
        <p:spPr>
          <a:xfrm>
            <a:off x="6032046" y="4001294"/>
            <a:ext cx="5321754" cy="2432208"/>
          </a:xfrm>
          <a:prstGeom prst="rect">
            <a:avLst/>
          </a:prstGeom>
        </p:spPr>
      </p:pic>
      <p:sp>
        <p:nvSpPr>
          <p:cNvPr id="11" name="Content Placeholder 6">
            <a:extLst>
              <a:ext uri="{FF2B5EF4-FFF2-40B4-BE49-F238E27FC236}">
                <a16:creationId xmlns:a16="http://schemas.microsoft.com/office/drawing/2014/main" id="{C4CABA76-25A7-334E-AE7F-3716FD0AF6D0}"/>
              </a:ext>
            </a:extLst>
          </p:cNvPr>
          <p:cNvSpPr txBox="1">
            <a:spLocks/>
          </p:cNvSpPr>
          <p:nvPr/>
        </p:nvSpPr>
        <p:spPr>
          <a:xfrm>
            <a:off x="838200" y="3907666"/>
            <a:ext cx="4714461" cy="295033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CH" b="1" dirty="0"/>
              <a:t>Observation:</a:t>
            </a:r>
            <a:r>
              <a:rPr lang="en-CH" dirty="0"/>
              <a:t> Graph Fourier coefficients of a </a:t>
            </a:r>
            <a:r>
              <a:rPr lang="en-CH" i="1" dirty="0"/>
              <a:t>smooth</a:t>
            </a:r>
            <a:r>
              <a:rPr lang="en-CH" dirty="0"/>
              <a:t> signal decay rapidly like in the cases of classical signal processing</a:t>
            </a:r>
          </a:p>
          <a:p>
            <a:pPr marL="0" indent="0">
              <a:buNone/>
            </a:pPr>
            <a:endParaRPr lang="en-CH" dirty="0"/>
          </a:p>
          <a:p>
            <a:pPr marL="0" indent="0">
              <a:buNone/>
            </a:pPr>
            <a:r>
              <a:rPr lang="en-CH" dirty="0"/>
              <a:t>* Such signals are </a:t>
            </a:r>
            <a:r>
              <a:rPr lang="en-CH" i="1" dirty="0"/>
              <a:t>compressible</a:t>
            </a:r>
          </a:p>
        </p:txBody>
      </p:sp>
    </p:spTree>
    <p:extLst>
      <p:ext uri="{BB962C8B-B14F-4D97-AF65-F5344CB8AC3E}">
        <p14:creationId xmlns:p14="http://schemas.microsoft.com/office/powerpoint/2010/main" val="20299310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F3A6CE-EEB5-2744-9796-ED376DA583E1}"/>
              </a:ext>
            </a:extLst>
          </p:cNvPr>
          <p:cNvSpPr>
            <a:spLocks noGrp="1"/>
          </p:cNvSpPr>
          <p:nvPr>
            <p:ph type="title"/>
          </p:nvPr>
        </p:nvSpPr>
        <p:spPr/>
        <p:txBody>
          <a:bodyPr/>
          <a:lstStyle/>
          <a:p>
            <a:r>
              <a:rPr lang="en-CH" b="1" dirty="0"/>
              <a:t>Discrete Calculus and Signal Smoothness</a:t>
            </a:r>
          </a:p>
        </p:txBody>
      </p:sp>
      <p:sp>
        <p:nvSpPr>
          <p:cNvPr id="3" name="Content Placeholder 2">
            <a:extLst>
              <a:ext uri="{FF2B5EF4-FFF2-40B4-BE49-F238E27FC236}">
                <a16:creationId xmlns:a16="http://schemas.microsoft.com/office/drawing/2014/main" id="{C17C592F-C540-074A-8E73-C5C653705A46}"/>
              </a:ext>
            </a:extLst>
          </p:cNvPr>
          <p:cNvSpPr>
            <a:spLocks noGrp="1"/>
          </p:cNvSpPr>
          <p:nvPr>
            <p:ph idx="1"/>
          </p:nvPr>
        </p:nvSpPr>
        <p:spPr/>
        <p:txBody>
          <a:bodyPr>
            <a:normAutofit fontScale="92500" lnSpcReduction="10000"/>
          </a:bodyPr>
          <a:lstStyle/>
          <a:p>
            <a:r>
              <a:rPr lang="en-CH" dirty="0"/>
              <a:t>Smoothness are wrt the </a:t>
            </a:r>
            <a:r>
              <a:rPr lang="en-CH" i="1" dirty="0"/>
              <a:t>intrinsic structure of the data domain – weighted graph</a:t>
            </a:r>
          </a:p>
          <a:p>
            <a:endParaRPr lang="en-CH" i="1" dirty="0"/>
          </a:p>
          <a:p>
            <a:r>
              <a:rPr lang="en-CH" dirty="0"/>
              <a:t>Differential Geometry:</a:t>
            </a:r>
          </a:p>
          <a:p>
            <a:pPr marL="0" indent="0">
              <a:buNone/>
            </a:pPr>
            <a:r>
              <a:rPr lang="en-CH" dirty="0"/>
              <a:t>	incorporates geometric structure of underlying manifold into the analysis of continuous signals on differentiable manifolds</a:t>
            </a:r>
          </a:p>
          <a:p>
            <a:pPr marL="0" indent="0">
              <a:buNone/>
            </a:pPr>
            <a:endParaRPr lang="en-CH" dirty="0"/>
          </a:p>
          <a:p>
            <a:r>
              <a:rPr lang="en-CH" dirty="0"/>
              <a:t>Discrete Calculus:</a:t>
            </a:r>
          </a:p>
          <a:p>
            <a:pPr marL="0" indent="0">
              <a:buNone/>
            </a:pPr>
            <a:r>
              <a:rPr lang="en-CH" dirty="0"/>
              <a:t>	provides a set of definitions and differential operators that make it possible to operate the machinery of multivariate calculus on a finite, discrete space</a:t>
            </a:r>
          </a:p>
        </p:txBody>
      </p:sp>
    </p:spTree>
    <p:extLst>
      <p:ext uri="{BB962C8B-B14F-4D97-AF65-F5344CB8AC3E}">
        <p14:creationId xmlns:p14="http://schemas.microsoft.com/office/powerpoint/2010/main" val="6414833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26B696-6EA1-2341-996F-63252FA74D55}"/>
              </a:ext>
            </a:extLst>
          </p:cNvPr>
          <p:cNvSpPr>
            <a:spLocks noGrp="1"/>
          </p:cNvSpPr>
          <p:nvPr>
            <p:ph type="title"/>
          </p:nvPr>
        </p:nvSpPr>
        <p:spPr/>
        <p:txBody>
          <a:bodyPr/>
          <a:lstStyle/>
          <a:p>
            <a:r>
              <a:rPr lang="en-CH" b="1" dirty="0"/>
              <a:t>Signal Smoothness wrt Intrinsic Structure of Graph</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3283F072-49D9-154F-9167-F82777878386}"/>
                  </a:ext>
                </a:extLst>
              </p:cNvPr>
              <p:cNvSpPr>
                <a:spLocks noGrp="1"/>
              </p:cNvSpPr>
              <p:nvPr>
                <p:ph idx="1"/>
              </p:nvPr>
            </p:nvSpPr>
            <p:spPr>
              <a:xfrm>
                <a:off x="838200" y="1825625"/>
                <a:ext cx="10515600" cy="4477204"/>
              </a:xfrm>
            </p:spPr>
            <p:txBody>
              <a:bodyPr>
                <a:normAutofit/>
              </a:bodyPr>
              <a:lstStyle/>
              <a:p>
                <a:r>
                  <a:rPr lang="en-CH" u="sng" dirty="0"/>
                  <a:t>Edge derivative of </a:t>
                </a:r>
                <a14:m>
                  <m:oMath xmlns:m="http://schemas.openxmlformats.org/officeDocument/2006/math">
                    <m:r>
                      <a:rPr lang="tr-TR" b="0" i="1" u="sng" smtClean="0">
                        <a:latin typeface="Cambria Math" panose="02040503050406030204" pitchFamily="18" charset="0"/>
                      </a:rPr>
                      <m:t>𝑓</m:t>
                    </m:r>
                  </m:oMath>
                </a14:m>
                <a:r>
                  <a:rPr lang="en-CH" u="sng" dirty="0"/>
                  <a:t> wrt edge </a:t>
                </a:r>
                <a14:m>
                  <m:oMath xmlns:m="http://schemas.openxmlformats.org/officeDocument/2006/math">
                    <m:r>
                      <a:rPr lang="tr-TR" b="0" i="1" u="sng" smtClean="0">
                        <a:latin typeface="Cambria Math" panose="02040503050406030204" pitchFamily="18" charset="0"/>
                      </a:rPr>
                      <m:t>𝑒</m:t>
                    </m:r>
                    <m:r>
                      <a:rPr lang="tr-TR" b="0" i="1" u="sng" smtClean="0">
                        <a:latin typeface="Cambria Math" panose="02040503050406030204" pitchFamily="18" charset="0"/>
                      </a:rPr>
                      <m:t>=(</m:t>
                    </m:r>
                    <m:r>
                      <a:rPr lang="tr-TR" b="0" i="1" u="sng" smtClean="0">
                        <a:latin typeface="Cambria Math" panose="02040503050406030204" pitchFamily="18" charset="0"/>
                      </a:rPr>
                      <m:t>𝑖</m:t>
                    </m:r>
                    <m:r>
                      <a:rPr lang="tr-TR" b="0" i="1" u="sng" smtClean="0">
                        <a:latin typeface="Cambria Math" panose="02040503050406030204" pitchFamily="18" charset="0"/>
                      </a:rPr>
                      <m:t>,</m:t>
                    </m:r>
                    <m:r>
                      <a:rPr lang="tr-TR" b="0" i="1" u="sng" smtClean="0">
                        <a:latin typeface="Cambria Math" panose="02040503050406030204" pitchFamily="18" charset="0"/>
                      </a:rPr>
                      <m:t>𝑗</m:t>
                    </m:r>
                    <m:r>
                      <a:rPr lang="tr-TR" b="0" i="1" u="sng" smtClean="0">
                        <a:latin typeface="Cambria Math" panose="02040503050406030204" pitchFamily="18" charset="0"/>
                      </a:rPr>
                      <m:t>)</m:t>
                    </m:r>
                  </m:oMath>
                </a14:m>
                <a:r>
                  <a:rPr lang="en-CH" u="sng" dirty="0"/>
                  <a:t> at vertex </a:t>
                </a:r>
                <a14:m>
                  <m:oMath xmlns:m="http://schemas.openxmlformats.org/officeDocument/2006/math">
                    <m:r>
                      <a:rPr lang="tr-TR" b="0" i="1" u="sng" smtClean="0">
                        <a:latin typeface="Cambria Math" panose="02040503050406030204" pitchFamily="18" charset="0"/>
                      </a:rPr>
                      <m:t>𝑖</m:t>
                    </m:r>
                  </m:oMath>
                </a14:m>
                <a:r>
                  <a:rPr lang="en-CH" u="sng" dirty="0"/>
                  <a:t>:</a:t>
                </a:r>
              </a:p>
              <a:p>
                <a:pPr marL="0" indent="0">
                  <a:buNone/>
                </a:pPr>
                <a:endParaRPr lang="en-CH" dirty="0"/>
              </a:p>
              <a:p>
                <a:pPr marL="0" indent="0">
                  <a:buNone/>
                </a:pPr>
                <a14:m>
                  <m:oMathPara xmlns:m="http://schemas.openxmlformats.org/officeDocument/2006/math">
                    <m:oMathParaPr>
                      <m:jc m:val="centerGroup"/>
                    </m:oMathParaPr>
                    <m:oMath xmlns:m="http://schemas.openxmlformats.org/officeDocument/2006/math">
                      <m:sSub>
                        <m:sSubPr>
                          <m:ctrlPr>
                            <a:rPr lang="tr-TR" b="0" i="1" smtClean="0">
                              <a:latin typeface="Cambria Math" panose="02040503050406030204" pitchFamily="18" charset="0"/>
                            </a:rPr>
                          </m:ctrlPr>
                        </m:sSubPr>
                        <m:e>
                          <m:d>
                            <m:dPr>
                              <m:begChr m:val=""/>
                              <m:endChr m:val="|"/>
                              <m:ctrlPr>
                                <a:rPr lang="tr-TR" b="0" i="1" smtClean="0">
                                  <a:latin typeface="Cambria Math" panose="02040503050406030204" pitchFamily="18" charset="0"/>
                                </a:rPr>
                              </m:ctrlPr>
                            </m:dPr>
                            <m:e>
                              <m:f>
                                <m:fPr>
                                  <m:ctrlPr>
                                    <a:rPr lang="tr-TR" b="0" i="1" smtClean="0">
                                      <a:latin typeface="Cambria Math" panose="02040503050406030204" pitchFamily="18" charset="0"/>
                                    </a:rPr>
                                  </m:ctrlPr>
                                </m:fPr>
                                <m:num>
                                  <m:r>
                                    <a:rPr lang="tr-TR" b="0" i="1" smtClean="0">
                                      <a:latin typeface="Cambria Math" panose="02040503050406030204" pitchFamily="18" charset="0"/>
                                      <a:ea typeface="Cambria Math" panose="02040503050406030204" pitchFamily="18" charset="0"/>
                                    </a:rPr>
                                    <m:t>𝜕</m:t>
                                  </m:r>
                                  <m:r>
                                    <a:rPr lang="tr-TR" b="0" i="1" smtClean="0">
                                      <a:latin typeface="Cambria Math" panose="02040503050406030204" pitchFamily="18" charset="0"/>
                                      <a:ea typeface="Cambria Math" panose="02040503050406030204" pitchFamily="18" charset="0"/>
                                    </a:rPr>
                                    <m:t>𝑓</m:t>
                                  </m:r>
                                </m:num>
                                <m:den>
                                  <m:r>
                                    <a:rPr lang="tr-TR" b="0" i="1" smtClean="0">
                                      <a:latin typeface="Cambria Math" panose="02040503050406030204" pitchFamily="18" charset="0"/>
                                      <a:ea typeface="Cambria Math" panose="02040503050406030204" pitchFamily="18" charset="0"/>
                                    </a:rPr>
                                    <m:t>𝜕</m:t>
                                  </m:r>
                                  <m:r>
                                    <a:rPr lang="tr-TR" b="0" i="1" smtClean="0">
                                      <a:latin typeface="Cambria Math" panose="02040503050406030204" pitchFamily="18" charset="0"/>
                                      <a:ea typeface="Cambria Math" panose="02040503050406030204" pitchFamily="18" charset="0"/>
                                    </a:rPr>
                                    <m:t>𝑒</m:t>
                                  </m:r>
                                </m:den>
                              </m:f>
                            </m:e>
                          </m:d>
                        </m:e>
                        <m:sub>
                          <m:r>
                            <a:rPr lang="tr-TR" b="0" i="1" smtClean="0">
                              <a:latin typeface="Cambria Math" panose="02040503050406030204" pitchFamily="18" charset="0"/>
                            </a:rPr>
                            <m:t>𝑖</m:t>
                          </m:r>
                        </m:sub>
                      </m:sSub>
                      <m:r>
                        <a:rPr lang="tr-TR" b="0" i="1" smtClean="0">
                          <a:latin typeface="Cambria Math" panose="02040503050406030204" pitchFamily="18" charset="0"/>
                        </a:rPr>
                        <m:t>=</m:t>
                      </m:r>
                      <m:rad>
                        <m:radPr>
                          <m:degHide m:val="on"/>
                          <m:ctrlPr>
                            <a:rPr lang="tr-TR" b="0" i="1" smtClean="0">
                              <a:latin typeface="Cambria Math" panose="02040503050406030204" pitchFamily="18" charset="0"/>
                            </a:rPr>
                          </m:ctrlPr>
                        </m:radPr>
                        <m:deg/>
                        <m:e>
                          <m:sSub>
                            <m:sSubPr>
                              <m:ctrlPr>
                                <a:rPr lang="tr-TR" b="0" i="1" smtClean="0">
                                  <a:latin typeface="Cambria Math" panose="02040503050406030204" pitchFamily="18" charset="0"/>
                                </a:rPr>
                              </m:ctrlPr>
                            </m:sSubPr>
                            <m:e>
                              <m:r>
                                <a:rPr lang="tr-TR" b="0" i="1" smtClean="0">
                                  <a:latin typeface="Cambria Math" panose="02040503050406030204" pitchFamily="18" charset="0"/>
                                </a:rPr>
                                <m:t>𝑊</m:t>
                              </m:r>
                            </m:e>
                            <m:sub>
                              <m:r>
                                <a:rPr lang="tr-TR" b="0" i="1" smtClean="0">
                                  <a:latin typeface="Cambria Math" panose="02040503050406030204" pitchFamily="18" charset="0"/>
                                </a:rPr>
                                <m:t>𝑖</m:t>
                              </m:r>
                              <m:r>
                                <a:rPr lang="tr-TR" b="0" i="1" smtClean="0">
                                  <a:latin typeface="Cambria Math" panose="02040503050406030204" pitchFamily="18" charset="0"/>
                                </a:rPr>
                                <m:t>,</m:t>
                              </m:r>
                              <m:r>
                                <a:rPr lang="tr-TR" b="0" i="1" smtClean="0">
                                  <a:latin typeface="Cambria Math" panose="02040503050406030204" pitchFamily="18" charset="0"/>
                                </a:rPr>
                                <m:t>𝑗</m:t>
                              </m:r>
                            </m:sub>
                          </m:sSub>
                        </m:e>
                      </m:rad>
                      <m:r>
                        <a:rPr lang="tr-TR" b="0" i="1" smtClean="0">
                          <a:latin typeface="Cambria Math" panose="02040503050406030204" pitchFamily="18" charset="0"/>
                        </a:rPr>
                        <m:t>[</m:t>
                      </m:r>
                      <m:r>
                        <a:rPr lang="tr-TR" b="0" i="1" smtClean="0">
                          <a:latin typeface="Cambria Math" panose="02040503050406030204" pitchFamily="18" charset="0"/>
                        </a:rPr>
                        <m:t>𝑓</m:t>
                      </m:r>
                      <m:d>
                        <m:dPr>
                          <m:ctrlPr>
                            <a:rPr lang="tr-TR" b="0" i="1" smtClean="0">
                              <a:latin typeface="Cambria Math" panose="02040503050406030204" pitchFamily="18" charset="0"/>
                            </a:rPr>
                          </m:ctrlPr>
                        </m:dPr>
                        <m:e>
                          <m:r>
                            <a:rPr lang="tr-TR" b="0" i="1" smtClean="0">
                              <a:latin typeface="Cambria Math" panose="02040503050406030204" pitchFamily="18" charset="0"/>
                            </a:rPr>
                            <m:t>𝑗</m:t>
                          </m:r>
                        </m:e>
                      </m:d>
                      <m:r>
                        <a:rPr lang="tr-TR" b="0" i="1" smtClean="0">
                          <a:latin typeface="Cambria Math" panose="02040503050406030204" pitchFamily="18" charset="0"/>
                        </a:rPr>
                        <m:t>−</m:t>
                      </m:r>
                      <m:r>
                        <a:rPr lang="tr-TR" b="0" i="1" smtClean="0">
                          <a:latin typeface="Cambria Math" panose="02040503050406030204" pitchFamily="18" charset="0"/>
                        </a:rPr>
                        <m:t>𝑓</m:t>
                      </m:r>
                      <m:r>
                        <a:rPr lang="tr-TR" b="0" i="1" smtClean="0">
                          <a:latin typeface="Cambria Math" panose="02040503050406030204" pitchFamily="18" charset="0"/>
                        </a:rPr>
                        <m:t>(</m:t>
                      </m:r>
                      <m:r>
                        <a:rPr lang="tr-TR" b="0" i="1" smtClean="0">
                          <a:latin typeface="Cambria Math" panose="02040503050406030204" pitchFamily="18" charset="0"/>
                        </a:rPr>
                        <m:t>𝑖</m:t>
                      </m:r>
                      <m:r>
                        <a:rPr lang="tr-TR" b="0" i="1" smtClean="0">
                          <a:latin typeface="Cambria Math" panose="02040503050406030204" pitchFamily="18" charset="0"/>
                        </a:rPr>
                        <m:t>)]</m:t>
                      </m:r>
                    </m:oMath>
                  </m:oMathPara>
                </a14:m>
                <a:endParaRPr lang="en-CH" dirty="0"/>
              </a:p>
              <a:p>
                <a:pPr marL="0" indent="0">
                  <a:buNone/>
                </a:pPr>
                <a:endParaRPr lang="en-CH" dirty="0"/>
              </a:p>
              <a:p>
                <a:r>
                  <a:rPr lang="en-CH" u="sng" dirty="0"/>
                  <a:t>Graph gradient of </a:t>
                </a:r>
                <a14:m>
                  <m:oMath xmlns:m="http://schemas.openxmlformats.org/officeDocument/2006/math">
                    <m:r>
                      <a:rPr lang="tr-TR" b="0" i="1" u="sng" smtClean="0">
                        <a:latin typeface="Cambria Math" panose="02040503050406030204" pitchFamily="18" charset="0"/>
                      </a:rPr>
                      <m:t>𝑓</m:t>
                    </m:r>
                  </m:oMath>
                </a14:m>
                <a:r>
                  <a:rPr lang="en-CH" u="sng" dirty="0"/>
                  <a:t> at vertex </a:t>
                </a:r>
                <a14:m>
                  <m:oMath xmlns:m="http://schemas.openxmlformats.org/officeDocument/2006/math">
                    <m:r>
                      <a:rPr lang="tr-TR" b="0" i="1" u="sng" smtClean="0">
                        <a:latin typeface="Cambria Math" panose="02040503050406030204" pitchFamily="18" charset="0"/>
                      </a:rPr>
                      <m:t>𝑖</m:t>
                    </m:r>
                  </m:oMath>
                </a14:m>
                <a:r>
                  <a:rPr lang="en-CH" u="sng" dirty="0"/>
                  <a:t>:</a:t>
                </a:r>
              </a:p>
              <a:p>
                <a:pPr marL="0" indent="0">
                  <a:buNone/>
                </a:pPr>
                <a:endParaRPr lang="en-CH" dirty="0"/>
              </a:p>
              <a:p>
                <a:pPr marL="0" indent="0">
                  <a:buNone/>
                </a:pPr>
                <a14:m>
                  <m:oMathPara xmlns:m="http://schemas.openxmlformats.org/officeDocument/2006/math">
                    <m:oMathParaPr>
                      <m:jc m:val="centerGroup"/>
                    </m:oMathParaPr>
                    <m:oMath xmlns:m="http://schemas.openxmlformats.org/officeDocument/2006/math">
                      <m:sSub>
                        <m:sSubPr>
                          <m:ctrlPr>
                            <a:rPr lang="tr-TR" b="0" i="1" smtClean="0">
                              <a:latin typeface="Cambria Math" panose="02040503050406030204" pitchFamily="18" charset="0"/>
                              <a:ea typeface="Cambria Math" panose="02040503050406030204" pitchFamily="18" charset="0"/>
                            </a:rPr>
                          </m:ctrlPr>
                        </m:sSubPr>
                        <m:e>
                          <m:r>
                            <m:rPr>
                              <m:sty m:val="p"/>
                            </m:rPr>
                            <a:rPr lang="tr-TR" b="0" i="1" smtClean="0">
                              <a:latin typeface="Cambria Math" panose="02040503050406030204" pitchFamily="18" charset="0"/>
                              <a:ea typeface="Cambria Math" panose="02040503050406030204" pitchFamily="18" charset="0"/>
                            </a:rPr>
                            <m:t>∇</m:t>
                          </m:r>
                        </m:e>
                        <m:sub>
                          <m:r>
                            <a:rPr lang="tr-TR" b="0" i="1" smtClean="0">
                              <a:latin typeface="Cambria Math" panose="02040503050406030204" pitchFamily="18" charset="0"/>
                              <a:ea typeface="Cambria Math" panose="02040503050406030204" pitchFamily="18" charset="0"/>
                            </a:rPr>
                            <m:t>𝑖</m:t>
                          </m:r>
                        </m:sub>
                      </m:sSub>
                      <m:r>
                        <a:rPr lang="tr-TR" b="0" i="1" smtClean="0">
                          <a:latin typeface="Cambria Math" panose="02040503050406030204" pitchFamily="18" charset="0"/>
                          <a:ea typeface="Cambria Math" panose="02040503050406030204" pitchFamily="18" charset="0"/>
                        </a:rPr>
                        <m:t>𝑓</m:t>
                      </m:r>
                      <m:r>
                        <a:rPr lang="tr-TR" b="0" i="1" smtClean="0">
                          <a:latin typeface="Cambria Math" panose="02040503050406030204" pitchFamily="18" charset="0"/>
                          <a:ea typeface="Cambria Math" panose="02040503050406030204" pitchFamily="18" charset="0"/>
                        </a:rPr>
                        <m:t>=</m:t>
                      </m:r>
                      <m:d>
                        <m:dPr>
                          <m:begChr m:val="["/>
                          <m:endChr m:val="]"/>
                          <m:ctrlPr>
                            <a:rPr lang="tr-TR" b="0" i="1" smtClean="0">
                              <a:latin typeface="Cambria Math" panose="02040503050406030204" pitchFamily="18" charset="0"/>
                            </a:rPr>
                          </m:ctrlPr>
                        </m:dPr>
                        <m:e>
                          <m:sSub>
                            <m:sSubPr>
                              <m:ctrlPr>
                                <a:rPr lang="tr-TR" b="0" i="1" smtClean="0">
                                  <a:latin typeface="Cambria Math" panose="02040503050406030204" pitchFamily="18" charset="0"/>
                                </a:rPr>
                              </m:ctrlPr>
                            </m:sSubPr>
                            <m:e>
                              <m:d>
                                <m:dPr>
                                  <m:begChr m:val="{"/>
                                  <m:endChr m:val="}"/>
                                  <m:ctrlPr>
                                    <a:rPr lang="tr-TR" b="0" i="1" smtClean="0">
                                      <a:latin typeface="Cambria Math" panose="02040503050406030204" pitchFamily="18" charset="0"/>
                                    </a:rPr>
                                  </m:ctrlPr>
                                </m:dPr>
                                <m:e>
                                  <m:sSub>
                                    <m:sSubPr>
                                      <m:ctrlPr>
                                        <a:rPr lang="tr-TR" b="0" i="1" smtClean="0">
                                          <a:latin typeface="Cambria Math" panose="02040503050406030204" pitchFamily="18" charset="0"/>
                                        </a:rPr>
                                      </m:ctrlPr>
                                    </m:sSubPr>
                                    <m:e>
                                      <m:d>
                                        <m:dPr>
                                          <m:begChr m:val=""/>
                                          <m:endChr m:val="|"/>
                                          <m:ctrlPr>
                                            <a:rPr lang="tr-TR" b="0" i="1" smtClean="0">
                                              <a:latin typeface="Cambria Math" panose="02040503050406030204" pitchFamily="18" charset="0"/>
                                            </a:rPr>
                                          </m:ctrlPr>
                                        </m:dPr>
                                        <m:e>
                                          <m:f>
                                            <m:fPr>
                                              <m:ctrlPr>
                                                <a:rPr lang="tr-TR" b="0" i="1" smtClean="0">
                                                  <a:latin typeface="Cambria Math" panose="02040503050406030204" pitchFamily="18" charset="0"/>
                                                </a:rPr>
                                              </m:ctrlPr>
                                            </m:fPr>
                                            <m:num>
                                              <m:r>
                                                <a:rPr lang="tr-TR" b="0" i="1" smtClean="0">
                                                  <a:latin typeface="Cambria Math" panose="02040503050406030204" pitchFamily="18" charset="0"/>
                                                  <a:ea typeface="Cambria Math" panose="02040503050406030204" pitchFamily="18" charset="0"/>
                                                </a:rPr>
                                                <m:t>𝜕</m:t>
                                              </m:r>
                                              <m:r>
                                                <a:rPr lang="tr-TR" b="0" i="1" smtClean="0">
                                                  <a:latin typeface="Cambria Math" panose="02040503050406030204" pitchFamily="18" charset="0"/>
                                                  <a:ea typeface="Cambria Math" panose="02040503050406030204" pitchFamily="18" charset="0"/>
                                                </a:rPr>
                                                <m:t>𝑓</m:t>
                                              </m:r>
                                            </m:num>
                                            <m:den>
                                              <m:r>
                                                <a:rPr lang="tr-TR" b="0" i="1" smtClean="0">
                                                  <a:latin typeface="Cambria Math" panose="02040503050406030204" pitchFamily="18" charset="0"/>
                                                  <a:ea typeface="Cambria Math" panose="02040503050406030204" pitchFamily="18" charset="0"/>
                                                </a:rPr>
                                                <m:t>𝜕</m:t>
                                              </m:r>
                                              <m:r>
                                                <a:rPr lang="tr-TR" b="0" i="1" smtClean="0">
                                                  <a:latin typeface="Cambria Math" panose="02040503050406030204" pitchFamily="18" charset="0"/>
                                                  <a:ea typeface="Cambria Math" panose="02040503050406030204" pitchFamily="18" charset="0"/>
                                                </a:rPr>
                                                <m:t>𝑒</m:t>
                                              </m:r>
                                            </m:den>
                                          </m:f>
                                        </m:e>
                                      </m:d>
                                    </m:e>
                                    <m:sub>
                                      <m:r>
                                        <a:rPr lang="tr-TR" b="0" i="1" smtClean="0">
                                          <a:latin typeface="Cambria Math" panose="02040503050406030204" pitchFamily="18" charset="0"/>
                                        </a:rPr>
                                        <m:t>𝑖</m:t>
                                      </m:r>
                                    </m:sub>
                                  </m:sSub>
                                </m:e>
                              </m:d>
                            </m:e>
                            <m:sub>
                              <m:r>
                                <a:rPr lang="tr-TR" b="0" i="1" smtClean="0">
                                  <a:latin typeface="Cambria Math" panose="02040503050406030204" pitchFamily="18" charset="0"/>
                                </a:rPr>
                                <m:t>𝑒</m:t>
                              </m:r>
                              <m:r>
                                <a:rPr lang="tr-TR" b="0" i="1" smtClean="0">
                                  <a:latin typeface="Cambria Math" panose="02040503050406030204" pitchFamily="18" charset="0"/>
                                </a:rPr>
                                <m:t>∈ℇ  </m:t>
                              </m:r>
                              <m:r>
                                <a:rPr lang="tr-TR" b="0" i="1" smtClean="0">
                                  <a:latin typeface="Cambria Math" panose="02040503050406030204" pitchFamily="18" charset="0"/>
                                  <a:ea typeface="Cambria Math" panose="02040503050406030204" pitchFamily="18" charset="0"/>
                                </a:rPr>
                                <m:t>𝑠</m:t>
                              </m:r>
                              <m:r>
                                <a:rPr lang="tr-TR" b="0" i="1" smtClean="0">
                                  <a:latin typeface="Cambria Math" panose="02040503050406030204" pitchFamily="18" charset="0"/>
                                  <a:ea typeface="Cambria Math" panose="02040503050406030204" pitchFamily="18" charset="0"/>
                                </a:rPr>
                                <m:t>.</m:t>
                              </m:r>
                              <m:r>
                                <a:rPr lang="tr-TR" b="0" i="1" smtClean="0">
                                  <a:latin typeface="Cambria Math" panose="02040503050406030204" pitchFamily="18" charset="0"/>
                                  <a:ea typeface="Cambria Math" panose="02040503050406030204" pitchFamily="18" charset="0"/>
                                </a:rPr>
                                <m:t>𝑡</m:t>
                              </m:r>
                              <m:r>
                                <a:rPr lang="tr-TR" b="0" i="1" smtClean="0">
                                  <a:latin typeface="Cambria Math" panose="02040503050406030204" pitchFamily="18" charset="0"/>
                                  <a:ea typeface="Cambria Math" panose="02040503050406030204" pitchFamily="18" charset="0"/>
                                </a:rPr>
                                <m:t>.   </m:t>
                              </m:r>
                              <m:r>
                                <a:rPr lang="tr-TR" b="0" i="1" smtClean="0">
                                  <a:latin typeface="Cambria Math" panose="02040503050406030204" pitchFamily="18" charset="0"/>
                                  <a:ea typeface="Cambria Math" panose="02040503050406030204" pitchFamily="18" charset="0"/>
                                </a:rPr>
                                <m:t>𝑒</m:t>
                              </m:r>
                              <m:r>
                                <a:rPr lang="tr-TR" b="0" i="1" smtClean="0">
                                  <a:latin typeface="Cambria Math" panose="02040503050406030204" pitchFamily="18" charset="0"/>
                                  <a:ea typeface="Cambria Math" panose="02040503050406030204" pitchFamily="18" charset="0"/>
                                </a:rPr>
                                <m:t>=</m:t>
                              </m:r>
                              <m:d>
                                <m:dPr>
                                  <m:ctrlPr>
                                    <a:rPr lang="tr-TR" b="0" i="1" smtClean="0">
                                      <a:latin typeface="Cambria Math" panose="02040503050406030204" pitchFamily="18" charset="0"/>
                                      <a:ea typeface="Cambria Math" panose="02040503050406030204" pitchFamily="18" charset="0"/>
                                    </a:rPr>
                                  </m:ctrlPr>
                                </m:dPr>
                                <m:e>
                                  <m:r>
                                    <a:rPr lang="tr-TR" b="0" i="1" smtClean="0">
                                      <a:latin typeface="Cambria Math" panose="02040503050406030204" pitchFamily="18" charset="0"/>
                                      <a:ea typeface="Cambria Math" panose="02040503050406030204" pitchFamily="18" charset="0"/>
                                    </a:rPr>
                                    <m:t>𝑖</m:t>
                                  </m:r>
                                  <m:r>
                                    <a:rPr lang="tr-TR" b="0" i="1" smtClean="0">
                                      <a:latin typeface="Cambria Math" panose="02040503050406030204" pitchFamily="18" charset="0"/>
                                      <a:ea typeface="Cambria Math" panose="02040503050406030204" pitchFamily="18" charset="0"/>
                                    </a:rPr>
                                    <m:t>,</m:t>
                                  </m:r>
                                  <m:r>
                                    <a:rPr lang="tr-TR" b="0" i="1" smtClean="0">
                                      <a:latin typeface="Cambria Math" panose="02040503050406030204" pitchFamily="18" charset="0"/>
                                      <a:ea typeface="Cambria Math" panose="02040503050406030204" pitchFamily="18" charset="0"/>
                                    </a:rPr>
                                    <m:t>𝑗</m:t>
                                  </m:r>
                                </m:e>
                              </m:d>
                              <m:r>
                                <a:rPr lang="tr-TR" b="0" i="1" smtClean="0">
                                  <a:latin typeface="Cambria Math" panose="02040503050406030204" pitchFamily="18" charset="0"/>
                                  <a:ea typeface="Cambria Math" panose="02040503050406030204" pitchFamily="18" charset="0"/>
                                </a:rPr>
                                <m:t>  </m:t>
                              </m:r>
                              <m:r>
                                <a:rPr lang="tr-TR" b="0" i="1" smtClean="0">
                                  <a:latin typeface="Cambria Math" panose="02040503050406030204" pitchFamily="18" charset="0"/>
                                  <a:ea typeface="Cambria Math" panose="02040503050406030204" pitchFamily="18" charset="0"/>
                                </a:rPr>
                                <m:t>𝑓𝑜𝑟</m:t>
                              </m:r>
                              <m:r>
                                <a:rPr lang="tr-TR" b="0" i="1" smtClean="0">
                                  <a:latin typeface="Cambria Math" panose="02040503050406030204" pitchFamily="18" charset="0"/>
                                  <a:ea typeface="Cambria Math" panose="02040503050406030204" pitchFamily="18" charset="0"/>
                                </a:rPr>
                                <m:t> </m:t>
                              </m:r>
                              <m:r>
                                <a:rPr lang="tr-TR" b="0" i="1" smtClean="0">
                                  <a:latin typeface="Cambria Math" panose="02040503050406030204" pitchFamily="18" charset="0"/>
                                  <a:ea typeface="Cambria Math" panose="02040503050406030204" pitchFamily="18" charset="0"/>
                                </a:rPr>
                                <m:t>𝑠𝑜𝑚𝑒</m:t>
                              </m:r>
                              <m:r>
                                <a:rPr lang="tr-TR" b="0" i="1" smtClean="0">
                                  <a:latin typeface="Cambria Math" panose="02040503050406030204" pitchFamily="18" charset="0"/>
                                  <a:ea typeface="Cambria Math" panose="02040503050406030204" pitchFamily="18" charset="0"/>
                                </a:rPr>
                                <m:t> </m:t>
                              </m:r>
                              <m:r>
                                <a:rPr lang="tr-TR" b="0" i="1" smtClean="0">
                                  <a:latin typeface="Cambria Math" panose="02040503050406030204" pitchFamily="18" charset="0"/>
                                  <a:ea typeface="Cambria Math" panose="02040503050406030204" pitchFamily="18" charset="0"/>
                                </a:rPr>
                                <m:t>𝑗</m:t>
                              </m:r>
                              <m:r>
                                <a:rPr lang="tr-TR" b="0" i="1" smtClean="0">
                                  <a:latin typeface="Cambria Math" panose="02040503050406030204" pitchFamily="18" charset="0"/>
                                  <a:ea typeface="Cambria Math" panose="02040503050406030204" pitchFamily="18" charset="0"/>
                                </a:rPr>
                                <m:t>∈</m:t>
                              </m:r>
                              <m:r>
                                <a:rPr lang="tr-TR" b="0" i="1" smtClean="0">
                                  <a:latin typeface="Cambria Math" panose="02040503050406030204" pitchFamily="18" charset="0"/>
                                  <a:ea typeface="Cambria Math" panose="02040503050406030204" pitchFamily="18" charset="0"/>
                                </a:rPr>
                                <m:t>𝒱</m:t>
                              </m:r>
                            </m:sub>
                          </m:sSub>
                        </m:e>
                      </m:d>
                    </m:oMath>
                  </m:oMathPara>
                </a14:m>
                <a:endParaRPr lang="en-CH" dirty="0"/>
              </a:p>
              <a:p>
                <a:endParaRPr lang="en-CH" dirty="0"/>
              </a:p>
            </p:txBody>
          </p:sp>
        </mc:Choice>
        <mc:Fallback>
          <p:sp>
            <p:nvSpPr>
              <p:cNvPr id="3" name="Content Placeholder 2">
                <a:extLst>
                  <a:ext uri="{FF2B5EF4-FFF2-40B4-BE49-F238E27FC236}">
                    <a16:creationId xmlns:a16="http://schemas.microsoft.com/office/drawing/2014/main" id="{3283F072-49D9-154F-9167-F82777878386}"/>
                  </a:ext>
                </a:extLst>
              </p:cNvPr>
              <p:cNvSpPr>
                <a:spLocks noGrp="1" noRot="1" noChangeAspect="1" noMove="1" noResize="1" noEditPoints="1" noAdjustHandles="1" noChangeArrowheads="1" noChangeShapeType="1" noTextEdit="1"/>
              </p:cNvSpPr>
              <p:nvPr>
                <p:ph idx="1"/>
              </p:nvPr>
            </p:nvSpPr>
            <p:spPr>
              <a:xfrm>
                <a:off x="838200" y="1825625"/>
                <a:ext cx="10515600" cy="4477204"/>
              </a:xfrm>
              <a:blipFill>
                <a:blip r:embed="rId2"/>
                <a:stretch>
                  <a:fillRect l="-1086" t="-29661" b="-65537"/>
                </a:stretch>
              </a:blipFill>
            </p:spPr>
            <p:txBody>
              <a:bodyPr/>
              <a:lstStyle/>
              <a:p>
                <a:r>
                  <a:rPr lang="en-CH">
                    <a:noFill/>
                  </a:rPr>
                  <a:t> </a:t>
                </a:r>
              </a:p>
            </p:txBody>
          </p:sp>
        </mc:Fallback>
      </mc:AlternateContent>
    </p:spTree>
    <p:extLst>
      <p:ext uri="{BB962C8B-B14F-4D97-AF65-F5344CB8AC3E}">
        <p14:creationId xmlns:p14="http://schemas.microsoft.com/office/powerpoint/2010/main" val="1709382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E93759-38CA-2446-A9CF-CC37EAD82A22}"/>
              </a:ext>
            </a:extLst>
          </p:cNvPr>
          <p:cNvSpPr>
            <a:spLocks noGrp="1"/>
          </p:cNvSpPr>
          <p:nvPr>
            <p:ph type="title"/>
          </p:nvPr>
        </p:nvSpPr>
        <p:spPr/>
        <p:txBody>
          <a:bodyPr/>
          <a:lstStyle/>
          <a:p>
            <a:r>
              <a:rPr lang="en-CH" b="1" dirty="0"/>
              <a:t>Graphs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1DB0597B-8BDA-FC45-A424-DD81FF672127}"/>
                  </a:ext>
                </a:extLst>
              </p:cNvPr>
              <p:cNvSpPr>
                <a:spLocks noGrp="1"/>
              </p:cNvSpPr>
              <p:nvPr>
                <p:ph idx="1"/>
              </p:nvPr>
            </p:nvSpPr>
            <p:spPr/>
            <p:txBody>
              <a:bodyPr/>
              <a:lstStyle/>
              <a:p>
                <a:pPr marL="0" indent="0">
                  <a:buNone/>
                </a:pPr>
                <a14:m>
                  <m:oMathPara xmlns:m="http://schemas.openxmlformats.org/officeDocument/2006/math">
                    <m:oMathParaPr>
                      <m:jc m:val="centerGroup"/>
                    </m:oMathParaPr>
                    <m:oMath xmlns:m="http://schemas.openxmlformats.org/officeDocument/2006/math">
                      <m:r>
                        <a:rPr lang="en-CH" b="0" i="1" smtClean="0">
                          <a:latin typeface="Cambria Math" panose="02040503050406030204" pitchFamily="18" charset="0"/>
                          <a:ea typeface="Cambria Math" panose="02040503050406030204" pitchFamily="18" charset="0"/>
                        </a:rPr>
                        <m:t>𝒢</m:t>
                      </m:r>
                      <m:r>
                        <a:rPr lang="tr-TR" b="0" i="1" smtClean="0">
                          <a:latin typeface="Cambria Math" panose="02040503050406030204" pitchFamily="18" charset="0"/>
                          <a:ea typeface="Cambria Math" panose="02040503050406030204" pitchFamily="18" charset="0"/>
                        </a:rPr>
                        <m:t>={</m:t>
                      </m:r>
                      <m:r>
                        <a:rPr lang="tr-TR" b="0" i="1" smtClean="0">
                          <a:latin typeface="Cambria Math" panose="02040503050406030204" pitchFamily="18" charset="0"/>
                          <a:ea typeface="Cambria Math" panose="02040503050406030204" pitchFamily="18" charset="0"/>
                        </a:rPr>
                        <m:t>𝒱</m:t>
                      </m:r>
                      <m:r>
                        <a:rPr lang="tr-TR" b="0" i="1" smtClean="0">
                          <a:latin typeface="Cambria Math" panose="02040503050406030204" pitchFamily="18" charset="0"/>
                          <a:ea typeface="Cambria Math" panose="02040503050406030204" pitchFamily="18" charset="0"/>
                        </a:rPr>
                        <m:t>, </m:t>
                      </m:r>
                      <m:r>
                        <a:rPr lang="tr-TR" b="0" i="1" smtClean="0">
                          <a:latin typeface="Cambria Math" panose="02040503050406030204" pitchFamily="18" charset="0"/>
                          <a:ea typeface="Cambria Math" panose="02040503050406030204" pitchFamily="18" charset="0"/>
                        </a:rPr>
                        <m:t>ℰ</m:t>
                      </m:r>
                      <m:r>
                        <a:rPr lang="tr-TR" b="0" i="1" smtClean="0">
                          <a:latin typeface="Cambria Math" panose="02040503050406030204" pitchFamily="18" charset="0"/>
                          <a:ea typeface="Cambria Math" panose="02040503050406030204" pitchFamily="18" charset="0"/>
                        </a:rPr>
                        <m:t>,</m:t>
                      </m:r>
                      <m:r>
                        <a:rPr lang="tr-TR" b="0" i="1" smtClean="0">
                          <a:latin typeface="Cambria Math" panose="02040503050406030204" pitchFamily="18" charset="0"/>
                          <a:ea typeface="Cambria Math" panose="02040503050406030204" pitchFamily="18" charset="0"/>
                        </a:rPr>
                        <m:t>𝑊</m:t>
                      </m:r>
                      <m:r>
                        <a:rPr lang="tr-TR" b="0" i="1" smtClean="0">
                          <a:latin typeface="Cambria Math" panose="02040503050406030204" pitchFamily="18" charset="0"/>
                          <a:ea typeface="Cambria Math" panose="02040503050406030204" pitchFamily="18" charset="0"/>
                        </a:rPr>
                        <m:t>}</m:t>
                      </m:r>
                    </m:oMath>
                  </m:oMathPara>
                </a14:m>
                <a:endParaRPr lang="en-CH" dirty="0"/>
              </a:p>
              <a:p>
                <a:endParaRPr lang="en-CH" b="1" dirty="0"/>
              </a:p>
              <a:p>
                <a14:m>
                  <m:oMath xmlns:m="http://schemas.openxmlformats.org/officeDocument/2006/math">
                    <m:r>
                      <a:rPr lang="tr-TR" b="0" i="1" smtClean="0">
                        <a:latin typeface="Cambria Math" panose="02040503050406030204" pitchFamily="18" charset="0"/>
                        <a:ea typeface="Cambria Math" panose="02040503050406030204" pitchFamily="18" charset="0"/>
                      </a:rPr>
                      <m:t>𝒱</m:t>
                    </m:r>
                    <m:r>
                      <a:rPr lang="tr-TR" b="0" i="1" smtClean="0">
                        <a:latin typeface="Cambria Math" panose="02040503050406030204" pitchFamily="18" charset="0"/>
                        <a:ea typeface="Cambria Math" panose="02040503050406030204" pitchFamily="18" charset="0"/>
                      </a:rPr>
                      <m:t> </m:t>
                    </m:r>
                  </m:oMath>
                </a14:m>
                <a:r>
                  <a:rPr lang="en-CH" dirty="0"/>
                  <a:t>set of vertices with </a:t>
                </a:r>
                <a14:m>
                  <m:oMath xmlns:m="http://schemas.openxmlformats.org/officeDocument/2006/math">
                    <m:d>
                      <m:dPr>
                        <m:begChr m:val="|"/>
                        <m:endChr m:val="|"/>
                        <m:ctrlPr>
                          <a:rPr lang="tr-TR" b="0" i="0" smtClean="0">
                            <a:latin typeface="Cambria Math" panose="02040503050406030204" pitchFamily="18" charset="0"/>
                            <a:ea typeface="Cambria Math" panose="02040503050406030204" pitchFamily="18" charset="0"/>
                          </a:rPr>
                        </m:ctrlPr>
                      </m:dPr>
                      <m:e>
                        <m:r>
                          <a:rPr lang="tr-TR" b="0" i="1" smtClean="0">
                            <a:latin typeface="Cambria Math" panose="02040503050406030204" pitchFamily="18" charset="0"/>
                            <a:ea typeface="Cambria Math" panose="02040503050406030204" pitchFamily="18" charset="0"/>
                          </a:rPr>
                          <m:t>𝒱</m:t>
                        </m:r>
                      </m:e>
                    </m:d>
                    <m:r>
                      <a:rPr lang="tr-TR" b="0" i="1" smtClean="0">
                        <a:latin typeface="Cambria Math" panose="02040503050406030204" pitchFamily="18" charset="0"/>
                        <a:ea typeface="Cambria Math" panose="02040503050406030204" pitchFamily="18" charset="0"/>
                      </a:rPr>
                      <m:t>=</m:t>
                    </m:r>
                    <m:r>
                      <a:rPr lang="tr-TR" b="0" i="1" smtClean="0">
                        <a:latin typeface="Cambria Math" panose="02040503050406030204" pitchFamily="18" charset="0"/>
                        <a:ea typeface="Cambria Math" panose="02040503050406030204" pitchFamily="18" charset="0"/>
                      </a:rPr>
                      <m:t>𝑁</m:t>
                    </m:r>
                  </m:oMath>
                </a14:m>
                <a:endParaRPr lang="en-CH" dirty="0"/>
              </a:p>
              <a:p>
                <a14:m>
                  <m:oMath xmlns:m="http://schemas.openxmlformats.org/officeDocument/2006/math">
                    <m:r>
                      <a:rPr lang="tr-TR" b="0" i="1" smtClean="0">
                        <a:latin typeface="Cambria Math" panose="02040503050406030204" pitchFamily="18" charset="0"/>
                        <a:ea typeface="Cambria Math" panose="02040503050406030204" pitchFamily="18" charset="0"/>
                      </a:rPr>
                      <m:t>ℰ</m:t>
                    </m:r>
                  </m:oMath>
                </a14:m>
                <a:r>
                  <a:rPr lang="en-CH" dirty="0"/>
                  <a:t> set of edges with an edge </a:t>
                </a:r>
                <a14:m>
                  <m:oMath xmlns:m="http://schemas.openxmlformats.org/officeDocument/2006/math">
                    <m:r>
                      <a:rPr lang="tr-TR" b="0" i="1" smtClean="0">
                        <a:latin typeface="Cambria Math" panose="02040503050406030204" pitchFamily="18" charset="0"/>
                        <a:ea typeface="Cambria Math" panose="02040503050406030204" pitchFamily="18" charset="0"/>
                      </a:rPr>
                      <m:t>𝑒</m:t>
                    </m:r>
                    <m:r>
                      <a:rPr lang="tr-TR" b="0" i="1" smtClean="0">
                        <a:latin typeface="Cambria Math" panose="02040503050406030204" pitchFamily="18" charset="0"/>
                        <a:ea typeface="Cambria Math" panose="02040503050406030204" pitchFamily="18" charset="0"/>
                      </a:rPr>
                      <m:t>=(</m:t>
                    </m:r>
                    <m:r>
                      <a:rPr lang="tr-TR" b="0" i="1" smtClean="0">
                        <a:latin typeface="Cambria Math" panose="02040503050406030204" pitchFamily="18" charset="0"/>
                        <a:ea typeface="Cambria Math" panose="02040503050406030204" pitchFamily="18" charset="0"/>
                      </a:rPr>
                      <m:t>𝑖</m:t>
                    </m:r>
                    <m:r>
                      <a:rPr lang="tr-TR" b="0" i="1" smtClean="0">
                        <a:latin typeface="Cambria Math" panose="02040503050406030204" pitchFamily="18" charset="0"/>
                        <a:ea typeface="Cambria Math" panose="02040503050406030204" pitchFamily="18" charset="0"/>
                      </a:rPr>
                      <m:t>,</m:t>
                    </m:r>
                    <m:r>
                      <a:rPr lang="tr-TR" b="0" i="1" smtClean="0">
                        <a:latin typeface="Cambria Math" panose="02040503050406030204" pitchFamily="18" charset="0"/>
                        <a:ea typeface="Cambria Math" panose="02040503050406030204" pitchFamily="18" charset="0"/>
                      </a:rPr>
                      <m:t>𝑗</m:t>
                    </m:r>
                    <m:r>
                      <a:rPr lang="tr-TR" b="0" i="1" smtClean="0">
                        <a:latin typeface="Cambria Math" panose="02040503050406030204" pitchFamily="18" charset="0"/>
                        <a:ea typeface="Cambria Math" panose="02040503050406030204" pitchFamily="18" charset="0"/>
                      </a:rPr>
                      <m:t>)</m:t>
                    </m:r>
                  </m:oMath>
                </a14:m>
                <a:r>
                  <a:rPr lang="en-CH" dirty="0"/>
                  <a:t> connecting vertices </a:t>
                </a:r>
                <a14:m>
                  <m:oMath xmlns:m="http://schemas.openxmlformats.org/officeDocument/2006/math">
                    <m:r>
                      <a:rPr lang="tr-TR" b="0" i="1" smtClean="0">
                        <a:latin typeface="Cambria Math" panose="02040503050406030204" pitchFamily="18" charset="0"/>
                        <a:ea typeface="Cambria Math" panose="02040503050406030204" pitchFamily="18" charset="0"/>
                      </a:rPr>
                      <m:t>𝑖</m:t>
                    </m:r>
                  </m:oMath>
                </a14:m>
                <a:r>
                  <a:rPr lang="en-CH" dirty="0"/>
                  <a:t> and </a:t>
                </a:r>
                <a14:m>
                  <m:oMath xmlns:m="http://schemas.openxmlformats.org/officeDocument/2006/math">
                    <m:r>
                      <a:rPr lang="tr-TR" b="0" i="1" smtClean="0">
                        <a:latin typeface="Cambria Math" panose="02040503050406030204" pitchFamily="18" charset="0"/>
                        <a:ea typeface="Cambria Math" panose="02040503050406030204" pitchFamily="18" charset="0"/>
                      </a:rPr>
                      <m:t>𝑗</m:t>
                    </m:r>
                  </m:oMath>
                </a14:m>
                <a:endParaRPr lang="en-CH" b="1" dirty="0"/>
              </a:p>
              <a:p>
                <a14:m>
                  <m:oMath xmlns:m="http://schemas.openxmlformats.org/officeDocument/2006/math">
                    <m:r>
                      <a:rPr lang="tr-TR" b="0" i="1" smtClean="0">
                        <a:latin typeface="Cambria Math" panose="02040503050406030204" pitchFamily="18" charset="0"/>
                        <a:ea typeface="Cambria Math" panose="02040503050406030204" pitchFamily="18" charset="0"/>
                      </a:rPr>
                      <m:t>𝑊</m:t>
                    </m:r>
                  </m:oMath>
                </a14:m>
                <a:r>
                  <a:rPr lang="en-CH" b="1" dirty="0"/>
                  <a:t> </a:t>
                </a:r>
                <a:r>
                  <a:rPr lang="en-CH" dirty="0"/>
                  <a:t>weighted adjacency matrix with </a:t>
                </a:r>
                <a14:m>
                  <m:oMath xmlns:m="http://schemas.openxmlformats.org/officeDocument/2006/math">
                    <m:sSub>
                      <m:sSubPr>
                        <m:ctrlPr>
                          <a:rPr lang="tr-TR" b="0" i="1" smtClean="0">
                            <a:latin typeface="Cambria Math" panose="02040503050406030204" pitchFamily="18" charset="0"/>
                            <a:ea typeface="Cambria Math" panose="02040503050406030204" pitchFamily="18" charset="0"/>
                          </a:rPr>
                        </m:ctrlPr>
                      </m:sSubPr>
                      <m:e>
                        <m:r>
                          <a:rPr lang="tr-TR" b="0" i="1" smtClean="0">
                            <a:latin typeface="Cambria Math" panose="02040503050406030204" pitchFamily="18" charset="0"/>
                            <a:ea typeface="Cambria Math" panose="02040503050406030204" pitchFamily="18" charset="0"/>
                          </a:rPr>
                          <m:t>𝑊</m:t>
                        </m:r>
                      </m:e>
                      <m:sub>
                        <m:r>
                          <a:rPr lang="tr-TR" b="0" i="1" smtClean="0">
                            <a:latin typeface="Cambria Math" panose="02040503050406030204" pitchFamily="18" charset="0"/>
                            <a:ea typeface="Cambria Math" panose="02040503050406030204" pitchFamily="18" charset="0"/>
                          </a:rPr>
                          <m:t>𝑖</m:t>
                        </m:r>
                        <m:r>
                          <a:rPr lang="tr-TR" b="0" i="1" smtClean="0">
                            <a:latin typeface="Cambria Math" panose="02040503050406030204" pitchFamily="18" charset="0"/>
                            <a:ea typeface="Cambria Math" panose="02040503050406030204" pitchFamily="18" charset="0"/>
                          </a:rPr>
                          <m:t>,</m:t>
                        </m:r>
                        <m:r>
                          <a:rPr lang="tr-TR" b="0" i="1" smtClean="0">
                            <a:latin typeface="Cambria Math" panose="02040503050406030204" pitchFamily="18" charset="0"/>
                            <a:ea typeface="Cambria Math" panose="02040503050406030204" pitchFamily="18" charset="0"/>
                          </a:rPr>
                          <m:t>𝑗</m:t>
                        </m:r>
                      </m:sub>
                    </m:sSub>
                  </m:oMath>
                </a14:m>
                <a:r>
                  <a:rPr lang="en-CH" b="1" dirty="0"/>
                  <a:t> </a:t>
                </a:r>
                <a:r>
                  <a:rPr lang="en-CH" dirty="0"/>
                  <a:t>edge weight; o.w. </a:t>
                </a:r>
                <a14:m>
                  <m:oMath xmlns:m="http://schemas.openxmlformats.org/officeDocument/2006/math">
                    <m:r>
                      <a:rPr lang="tr-TR" b="0" i="1" smtClean="0">
                        <a:latin typeface="Cambria Math" panose="02040503050406030204" pitchFamily="18" charset="0"/>
                        <a:ea typeface="Cambria Math" panose="02040503050406030204" pitchFamily="18" charset="0"/>
                      </a:rPr>
                      <m:t>=0</m:t>
                    </m:r>
                  </m:oMath>
                </a14:m>
                <a:endParaRPr lang="en-CH" b="1" dirty="0"/>
              </a:p>
              <a:p>
                <a:endParaRPr lang="en-CH" b="1" dirty="0"/>
              </a:p>
              <a:p>
                <a:endParaRPr lang="en-CH" b="1" dirty="0"/>
              </a:p>
              <a:p>
                <a:endParaRPr lang="en-CH" b="1" dirty="0"/>
              </a:p>
            </p:txBody>
          </p:sp>
        </mc:Choice>
        <mc:Fallback>
          <p:sp>
            <p:nvSpPr>
              <p:cNvPr id="3" name="Content Placeholder 2">
                <a:extLst>
                  <a:ext uri="{FF2B5EF4-FFF2-40B4-BE49-F238E27FC236}">
                    <a16:creationId xmlns:a16="http://schemas.microsoft.com/office/drawing/2014/main" id="{1DB0597B-8BDA-FC45-A424-DD81FF672127}"/>
                  </a:ext>
                </a:extLst>
              </p:cNvPr>
              <p:cNvSpPr>
                <a:spLocks noGrp="1" noRot="1" noChangeAspect="1" noMove="1" noResize="1" noEditPoints="1" noAdjustHandles="1" noChangeArrowheads="1" noChangeShapeType="1" noTextEdit="1"/>
              </p:cNvSpPr>
              <p:nvPr>
                <p:ph idx="1"/>
              </p:nvPr>
            </p:nvSpPr>
            <p:spPr>
              <a:blipFill>
                <a:blip r:embed="rId2"/>
                <a:stretch>
                  <a:fillRect l="-1086"/>
                </a:stretch>
              </a:blipFill>
            </p:spPr>
            <p:txBody>
              <a:bodyPr/>
              <a:lstStyle/>
              <a:p>
                <a:r>
                  <a:rPr lang="en-CH">
                    <a:noFill/>
                  </a:rPr>
                  <a:t> </a:t>
                </a:r>
              </a:p>
            </p:txBody>
          </p:sp>
        </mc:Fallback>
      </mc:AlternateContent>
    </p:spTree>
    <p:extLst>
      <p:ext uri="{BB962C8B-B14F-4D97-AF65-F5344CB8AC3E}">
        <p14:creationId xmlns:p14="http://schemas.microsoft.com/office/powerpoint/2010/main" val="32201165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1146A3-0652-364E-AB42-B28DDCF5B80D}"/>
              </a:ext>
            </a:extLst>
          </p:cNvPr>
          <p:cNvSpPr>
            <a:spLocks noGrp="1"/>
          </p:cNvSpPr>
          <p:nvPr>
            <p:ph type="title"/>
          </p:nvPr>
        </p:nvSpPr>
        <p:spPr/>
        <p:txBody>
          <a:bodyPr/>
          <a:lstStyle/>
          <a:p>
            <a:r>
              <a:rPr lang="en-CH" b="1" dirty="0"/>
              <a:t>Signal Smoothness wrt Intrinsic Structure of Graph</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57FE9AE0-8215-864F-BF5A-C9DCEF092B2A}"/>
                  </a:ext>
                </a:extLst>
              </p:cNvPr>
              <p:cNvSpPr>
                <a:spLocks noGrp="1"/>
              </p:cNvSpPr>
              <p:nvPr>
                <p:ph idx="1"/>
              </p:nvPr>
            </p:nvSpPr>
            <p:spPr/>
            <p:txBody>
              <a:bodyPr>
                <a:normAutofit/>
              </a:bodyPr>
              <a:lstStyle/>
              <a:p>
                <a:r>
                  <a:rPr lang="en-CH" u="sng" dirty="0"/>
                  <a:t>Local variation of </a:t>
                </a:r>
                <a14:m>
                  <m:oMath xmlns:m="http://schemas.openxmlformats.org/officeDocument/2006/math">
                    <m:r>
                      <a:rPr lang="tr-TR" b="0" i="1" u="sng" smtClean="0">
                        <a:latin typeface="Cambria Math" panose="02040503050406030204" pitchFamily="18" charset="0"/>
                      </a:rPr>
                      <m:t>𝑓</m:t>
                    </m:r>
                  </m:oMath>
                </a14:m>
                <a:r>
                  <a:rPr lang="en-CH" u="sng" dirty="0"/>
                  <a:t> at vertex </a:t>
                </a:r>
                <a14:m>
                  <m:oMath xmlns:m="http://schemas.openxmlformats.org/officeDocument/2006/math">
                    <m:r>
                      <a:rPr lang="tr-TR" b="0" i="1" u="sng" smtClean="0">
                        <a:latin typeface="Cambria Math" panose="02040503050406030204" pitchFamily="18" charset="0"/>
                      </a:rPr>
                      <m:t>𝑖</m:t>
                    </m:r>
                  </m:oMath>
                </a14:m>
                <a:r>
                  <a:rPr lang="en-CH" u="sng" dirty="0"/>
                  <a:t>:</a:t>
                </a:r>
              </a:p>
              <a:p>
                <a:endParaRPr lang="en-CH" dirty="0"/>
              </a:p>
              <a:p>
                <a:pPr marL="0" indent="0">
                  <a:buNone/>
                </a:pPr>
                <a14:m>
                  <m:oMathPara xmlns:m="http://schemas.openxmlformats.org/officeDocument/2006/math">
                    <m:oMathParaPr>
                      <m:jc m:val="centerGroup"/>
                    </m:oMathParaPr>
                    <m:oMath xmlns:m="http://schemas.openxmlformats.org/officeDocument/2006/math">
                      <m:sSub>
                        <m:sSubPr>
                          <m:ctrlPr>
                            <a:rPr lang="tr-TR" b="0" i="1" smtClean="0">
                              <a:latin typeface="Cambria Math" panose="02040503050406030204" pitchFamily="18" charset="0"/>
                              <a:ea typeface="Cambria Math" panose="02040503050406030204" pitchFamily="18" charset="0"/>
                            </a:rPr>
                          </m:ctrlPr>
                        </m:sSubPr>
                        <m:e>
                          <m:d>
                            <m:dPr>
                              <m:begChr m:val="|"/>
                              <m:endChr m:val="|"/>
                              <m:ctrlPr>
                                <a:rPr lang="tr-TR" b="0" i="1" smtClean="0">
                                  <a:latin typeface="Cambria Math" panose="02040503050406030204" pitchFamily="18" charset="0"/>
                                  <a:ea typeface="Cambria Math" panose="02040503050406030204" pitchFamily="18" charset="0"/>
                                </a:rPr>
                              </m:ctrlPr>
                            </m:dPr>
                            <m:e>
                              <m:d>
                                <m:dPr>
                                  <m:begChr m:val="|"/>
                                  <m:endChr m:val="|"/>
                                  <m:ctrlPr>
                                    <a:rPr lang="tr-TR" b="0" i="1" smtClean="0">
                                      <a:latin typeface="Cambria Math" panose="02040503050406030204" pitchFamily="18" charset="0"/>
                                      <a:ea typeface="Cambria Math" panose="02040503050406030204" pitchFamily="18" charset="0"/>
                                    </a:rPr>
                                  </m:ctrlPr>
                                </m:dPr>
                                <m:e>
                                  <m:sSub>
                                    <m:sSubPr>
                                      <m:ctrlPr>
                                        <a:rPr lang="tr-TR" b="0" i="1" smtClean="0">
                                          <a:latin typeface="Cambria Math" panose="02040503050406030204" pitchFamily="18" charset="0"/>
                                          <a:ea typeface="Cambria Math" panose="02040503050406030204" pitchFamily="18" charset="0"/>
                                        </a:rPr>
                                      </m:ctrlPr>
                                    </m:sSubPr>
                                    <m:e>
                                      <m:r>
                                        <m:rPr>
                                          <m:sty m:val="p"/>
                                        </m:rPr>
                                        <a:rPr lang="tr-TR" b="0" i="1" smtClean="0">
                                          <a:latin typeface="Cambria Math" panose="02040503050406030204" pitchFamily="18" charset="0"/>
                                          <a:ea typeface="Cambria Math" panose="02040503050406030204" pitchFamily="18" charset="0"/>
                                        </a:rPr>
                                        <m:t>∇</m:t>
                                      </m:r>
                                    </m:e>
                                    <m:sub>
                                      <m:r>
                                        <a:rPr lang="tr-TR" b="0" i="1" smtClean="0">
                                          <a:latin typeface="Cambria Math" panose="02040503050406030204" pitchFamily="18" charset="0"/>
                                          <a:ea typeface="Cambria Math" panose="02040503050406030204" pitchFamily="18" charset="0"/>
                                        </a:rPr>
                                        <m:t>𝑖</m:t>
                                      </m:r>
                                    </m:sub>
                                  </m:sSub>
                                  <m:r>
                                    <a:rPr lang="tr-TR" b="0" i="1" smtClean="0">
                                      <a:latin typeface="Cambria Math" panose="02040503050406030204" pitchFamily="18" charset="0"/>
                                      <a:ea typeface="Cambria Math" panose="02040503050406030204" pitchFamily="18" charset="0"/>
                                    </a:rPr>
                                    <m:t>𝑓</m:t>
                                  </m:r>
                                </m:e>
                              </m:d>
                            </m:e>
                          </m:d>
                        </m:e>
                        <m:sub>
                          <m:r>
                            <a:rPr lang="tr-TR" b="0" i="1" smtClean="0">
                              <a:latin typeface="Cambria Math" panose="02040503050406030204" pitchFamily="18" charset="0"/>
                              <a:ea typeface="Cambria Math" panose="02040503050406030204" pitchFamily="18" charset="0"/>
                            </a:rPr>
                            <m:t>2</m:t>
                          </m:r>
                        </m:sub>
                      </m:sSub>
                      <m:r>
                        <a:rPr lang="tr-TR" b="0" i="1" smtClean="0">
                          <a:latin typeface="Cambria Math" panose="02040503050406030204" pitchFamily="18" charset="0"/>
                          <a:ea typeface="Cambria Math" panose="02040503050406030204" pitchFamily="18" charset="0"/>
                        </a:rPr>
                        <m:t>=</m:t>
                      </m:r>
                      <m:sSup>
                        <m:sSupPr>
                          <m:ctrlPr>
                            <a:rPr lang="tr-TR" b="0" i="1" smtClean="0">
                              <a:latin typeface="Cambria Math" panose="02040503050406030204" pitchFamily="18" charset="0"/>
                              <a:ea typeface="Cambria Math" panose="02040503050406030204" pitchFamily="18" charset="0"/>
                            </a:rPr>
                          </m:ctrlPr>
                        </m:sSupPr>
                        <m:e>
                          <m:d>
                            <m:dPr>
                              <m:begChr m:val="["/>
                              <m:endChr m:val="]"/>
                              <m:ctrlPr>
                                <a:rPr lang="tr-TR" b="0" i="1" smtClean="0">
                                  <a:latin typeface="Cambria Math" panose="02040503050406030204" pitchFamily="18" charset="0"/>
                                </a:rPr>
                              </m:ctrlPr>
                            </m:dPr>
                            <m:e>
                              <m:nary>
                                <m:naryPr>
                                  <m:chr m:val="∑"/>
                                  <m:supHide m:val="on"/>
                                  <m:ctrlPr>
                                    <a:rPr lang="tr-TR" b="0" i="1" smtClean="0">
                                      <a:latin typeface="Cambria Math" panose="02040503050406030204" pitchFamily="18" charset="0"/>
                                    </a:rPr>
                                  </m:ctrlPr>
                                </m:naryPr>
                                <m:sub>
                                  <m:r>
                                    <m:rPr>
                                      <m:brk m:alnAt="7"/>
                                    </m:rPr>
                                    <a:rPr lang="tr-TR" b="0" i="1" smtClean="0">
                                      <a:latin typeface="Cambria Math" panose="02040503050406030204" pitchFamily="18" charset="0"/>
                                    </a:rPr>
                                    <m:t>𝑒</m:t>
                                  </m:r>
                                  <m:r>
                                    <a:rPr lang="tr-TR" b="0" i="1" smtClean="0">
                                      <a:latin typeface="Cambria Math" panose="02040503050406030204" pitchFamily="18" charset="0"/>
                                    </a:rPr>
                                    <m:t>∈</m:t>
                                  </m:r>
                                  <m:r>
                                    <a:rPr lang="tr-TR" b="0" i="1" smtClean="0">
                                      <a:latin typeface="Cambria Math" panose="02040503050406030204" pitchFamily="18" charset="0"/>
                                      <a:ea typeface="Cambria Math" panose="02040503050406030204" pitchFamily="18" charset="0"/>
                                    </a:rPr>
                                    <m:t>ℰ</m:t>
                                  </m:r>
                                  <m:r>
                                    <a:rPr lang="tr-TR" b="0" i="1" smtClean="0">
                                      <a:latin typeface="Cambria Math" panose="02040503050406030204" pitchFamily="18" charset="0"/>
                                      <a:ea typeface="Cambria Math" panose="02040503050406030204" pitchFamily="18" charset="0"/>
                                    </a:rPr>
                                    <m:t>   </m:t>
                                  </m:r>
                                  <m:r>
                                    <a:rPr lang="tr-TR" b="0" i="1" smtClean="0">
                                      <a:latin typeface="Cambria Math" panose="02040503050406030204" pitchFamily="18" charset="0"/>
                                      <a:ea typeface="Cambria Math" panose="02040503050406030204" pitchFamily="18" charset="0"/>
                                    </a:rPr>
                                    <m:t>𝑠</m:t>
                                  </m:r>
                                  <m:r>
                                    <a:rPr lang="tr-TR" b="0" i="1" smtClean="0">
                                      <a:latin typeface="Cambria Math" panose="02040503050406030204" pitchFamily="18" charset="0"/>
                                      <a:ea typeface="Cambria Math" panose="02040503050406030204" pitchFamily="18" charset="0"/>
                                    </a:rPr>
                                    <m:t>.</m:t>
                                  </m:r>
                                  <m:r>
                                    <a:rPr lang="tr-TR" b="0" i="1" smtClean="0">
                                      <a:latin typeface="Cambria Math" panose="02040503050406030204" pitchFamily="18" charset="0"/>
                                      <a:ea typeface="Cambria Math" panose="02040503050406030204" pitchFamily="18" charset="0"/>
                                    </a:rPr>
                                    <m:t>𝑡</m:t>
                                  </m:r>
                                  <m:r>
                                    <a:rPr lang="tr-TR" b="0" i="1" smtClean="0">
                                      <a:latin typeface="Cambria Math" panose="02040503050406030204" pitchFamily="18" charset="0"/>
                                      <a:ea typeface="Cambria Math" panose="02040503050406030204" pitchFamily="18" charset="0"/>
                                    </a:rPr>
                                    <m:t>.   </m:t>
                                  </m:r>
                                  <m:r>
                                    <a:rPr lang="tr-TR" b="0" i="1" smtClean="0">
                                      <a:latin typeface="Cambria Math" panose="02040503050406030204" pitchFamily="18" charset="0"/>
                                      <a:ea typeface="Cambria Math" panose="02040503050406030204" pitchFamily="18" charset="0"/>
                                    </a:rPr>
                                    <m:t>𝑒</m:t>
                                  </m:r>
                                  <m:r>
                                    <a:rPr lang="tr-TR" b="0" i="1" smtClean="0">
                                      <a:latin typeface="Cambria Math" panose="02040503050406030204" pitchFamily="18" charset="0"/>
                                      <a:ea typeface="Cambria Math" panose="02040503050406030204" pitchFamily="18" charset="0"/>
                                    </a:rPr>
                                    <m:t>=</m:t>
                                  </m:r>
                                  <m:d>
                                    <m:dPr>
                                      <m:ctrlPr>
                                        <a:rPr lang="tr-TR" b="0" i="1" smtClean="0">
                                          <a:latin typeface="Cambria Math" panose="02040503050406030204" pitchFamily="18" charset="0"/>
                                          <a:ea typeface="Cambria Math" panose="02040503050406030204" pitchFamily="18" charset="0"/>
                                        </a:rPr>
                                      </m:ctrlPr>
                                    </m:dPr>
                                    <m:e>
                                      <m:r>
                                        <a:rPr lang="tr-TR" b="0" i="1" smtClean="0">
                                          <a:latin typeface="Cambria Math" panose="02040503050406030204" pitchFamily="18" charset="0"/>
                                          <a:ea typeface="Cambria Math" panose="02040503050406030204" pitchFamily="18" charset="0"/>
                                        </a:rPr>
                                        <m:t>𝑖</m:t>
                                      </m:r>
                                      <m:r>
                                        <a:rPr lang="tr-TR" b="0" i="1" smtClean="0">
                                          <a:latin typeface="Cambria Math" panose="02040503050406030204" pitchFamily="18" charset="0"/>
                                          <a:ea typeface="Cambria Math" panose="02040503050406030204" pitchFamily="18" charset="0"/>
                                        </a:rPr>
                                        <m:t>,</m:t>
                                      </m:r>
                                      <m:r>
                                        <a:rPr lang="tr-TR" b="0" i="1" smtClean="0">
                                          <a:latin typeface="Cambria Math" panose="02040503050406030204" pitchFamily="18" charset="0"/>
                                          <a:ea typeface="Cambria Math" panose="02040503050406030204" pitchFamily="18" charset="0"/>
                                        </a:rPr>
                                        <m:t>𝑗</m:t>
                                      </m:r>
                                    </m:e>
                                  </m:d>
                                  <m:r>
                                    <a:rPr lang="tr-TR" b="0" i="1" smtClean="0">
                                      <a:latin typeface="Cambria Math" panose="02040503050406030204" pitchFamily="18" charset="0"/>
                                      <a:ea typeface="Cambria Math" panose="02040503050406030204" pitchFamily="18" charset="0"/>
                                    </a:rPr>
                                    <m:t>   </m:t>
                                  </m:r>
                                  <m:r>
                                    <a:rPr lang="tr-TR" b="0" i="1" smtClean="0">
                                      <a:latin typeface="Cambria Math" panose="02040503050406030204" pitchFamily="18" charset="0"/>
                                      <a:ea typeface="Cambria Math" panose="02040503050406030204" pitchFamily="18" charset="0"/>
                                    </a:rPr>
                                    <m:t>𝑓𝑜𝑟</m:t>
                                  </m:r>
                                  <m:r>
                                    <a:rPr lang="tr-TR" b="0" i="1" smtClean="0">
                                      <a:latin typeface="Cambria Math" panose="02040503050406030204" pitchFamily="18" charset="0"/>
                                      <a:ea typeface="Cambria Math" panose="02040503050406030204" pitchFamily="18" charset="0"/>
                                    </a:rPr>
                                    <m:t> </m:t>
                                  </m:r>
                                  <m:r>
                                    <a:rPr lang="tr-TR" b="0" i="1" smtClean="0">
                                      <a:latin typeface="Cambria Math" panose="02040503050406030204" pitchFamily="18" charset="0"/>
                                      <a:ea typeface="Cambria Math" panose="02040503050406030204" pitchFamily="18" charset="0"/>
                                    </a:rPr>
                                    <m:t>𝑠𝑜𝑚𝑒</m:t>
                                  </m:r>
                                  <m:r>
                                    <a:rPr lang="tr-TR" b="0" i="1" smtClean="0">
                                      <a:latin typeface="Cambria Math" panose="02040503050406030204" pitchFamily="18" charset="0"/>
                                      <a:ea typeface="Cambria Math" panose="02040503050406030204" pitchFamily="18" charset="0"/>
                                    </a:rPr>
                                    <m:t> </m:t>
                                  </m:r>
                                  <m:r>
                                    <a:rPr lang="tr-TR" b="0" i="1" smtClean="0">
                                      <a:latin typeface="Cambria Math" panose="02040503050406030204" pitchFamily="18" charset="0"/>
                                      <a:ea typeface="Cambria Math" panose="02040503050406030204" pitchFamily="18" charset="0"/>
                                    </a:rPr>
                                    <m:t>𝑗</m:t>
                                  </m:r>
                                  <m:r>
                                    <a:rPr lang="tr-TR" b="0" i="1" smtClean="0">
                                      <a:latin typeface="Cambria Math" panose="02040503050406030204" pitchFamily="18" charset="0"/>
                                      <a:ea typeface="Cambria Math" panose="02040503050406030204" pitchFamily="18" charset="0"/>
                                    </a:rPr>
                                    <m:t>∈</m:t>
                                  </m:r>
                                  <m:r>
                                    <a:rPr lang="tr-TR" b="0" i="1" smtClean="0">
                                      <a:latin typeface="Cambria Math" panose="02040503050406030204" pitchFamily="18" charset="0"/>
                                      <a:ea typeface="Cambria Math" panose="02040503050406030204" pitchFamily="18" charset="0"/>
                                    </a:rPr>
                                    <m:t>𝒱</m:t>
                                  </m:r>
                                </m:sub>
                                <m:sup/>
                                <m:e>
                                  <m:sSup>
                                    <m:sSupPr>
                                      <m:ctrlPr>
                                        <a:rPr lang="tr-TR" b="0" i="1" smtClean="0">
                                          <a:latin typeface="Cambria Math" panose="02040503050406030204" pitchFamily="18" charset="0"/>
                                        </a:rPr>
                                      </m:ctrlPr>
                                    </m:sSupPr>
                                    <m:e>
                                      <m:d>
                                        <m:dPr>
                                          <m:ctrlPr>
                                            <a:rPr lang="tr-TR" b="0" i="1" smtClean="0">
                                              <a:latin typeface="Cambria Math" panose="02040503050406030204" pitchFamily="18" charset="0"/>
                                            </a:rPr>
                                          </m:ctrlPr>
                                        </m:dPr>
                                        <m:e>
                                          <m:sSub>
                                            <m:sSubPr>
                                              <m:ctrlPr>
                                                <a:rPr lang="tr-TR" b="0" i="1" smtClean="0">
                                                  <a:latin typeface="Cambria Math" panose="02040503050406030204" pitchFamily="18" charset="0"/>
                                                </a:rPr>
                                              </m:ctrlPr>
                                            </m:sSubPr>
                                            <m:e>
                                              <m:d>
                                                <m:dPr>
                                                  <m:begChr m:val=""/>
                                                  <m:endChr m:val="|"/>
                                                  <m:ctrlPr>
                                                    <a:rPr lang="tr-TR" b="0" i="1" smtClean="0">
                                                      <a:latin typeface="Cambria Math" panose="02040503050406030204" pitchFamily="18" charset="0"/>
                                                    </a:rPr>
                                                  </m:ctrlPr>
                                                </m:dPr>
                                                <m:e>
                                                  <m:f>
                                                    <m:fPr>
                                                      <m:ctrlPr>
                                                        <a:rPr lang="tr-TR" b="0" i="1" smtClean="0">
                                                          <a:latin typeface="Cambria Math" panose="02040503050406030204" pitchFamily="18" charset="0"/>
                                                        </a:rPr>
                                                      </m:ctrlPr>
                                                    </m:fPr>
                                                    <m:num>
                                                      <m:r>
                                                        <a:rPr lang="tr-TR" b="0" i="1" smtClean="0">
                                                          <a:latin typeface="Cambria Math" panose="02040503050406030204" pitchFamily="18" charset="0"/>
                                                          <a:ea typeface="Cambria Math" panose="02040503050406030204" pitchFamily="18" charset="0"/>
                                                        </a:rPr>
                                                        <m:t>𝜕</m:t>
                                                      </m:r>
                                                      <m:r>
                                                        <a:rPr lang="tr-TR" b="0" i="1" smtClean="0">
                                                          <a:latin typeface="Cambria Math" panose="02040503050406030204" pitchFamily="18" charset="0"/>
                                                          <a:ea typeface="Cambria Math" panose="02040503050406030204" pitchFamily="18" charset="0"/>
                                                        </a:rPr>
                                                        <m:t>𝑓</m:t>
                                                      </m:r>
                                                    </m:num>
                                                    <m:den>
                                                      <m:r>
                                                        <a:rPr lang="tr-TR" b="0" i="1" smtClean="0">
                                                          <a:latin typeface="Cambria Math" panose="02040503050406030204" pitchFamily="18" charset="0"/>
                                                          <a:ea typeface="Cambria Math" panose="02040503050406030204" pitchFamily="18" charset="0"/>
                                                        </a:rPr>
                                                        <m:t>𝜕</m:t>
                                                      </m:r>
                                                      <m:r>
                                                        <a:rPr lang="tr-TR" b="0" i="1" smtClean="0">
                                                          <a:latin typeface="Cambria Math" panose="02040503050406030204" pitchFamily="18" charset="0"/>
                                                          <a:ea typeface="Cambria Math" panose="02040503050406030204" pitchFamily="18" charset="0"/>
                                                        </a:rPr>
                                                        <m:t>𝑒</m:t>
                                                      </m:r>
                                                    </m:den>
                                                  </m:f>
                                                </m:e>
                                              </m:d>
                                            </m:e>
                                            <m:sub>
                                              <m:r>
                                                <a:rPr lang="tr-TR" b="0" i="1" smtClean="0">
                                                  <a:latin typeface="Cambria Math" panose="02040503050406030204" pitchFamily="18" charset="0"/>
                                                </a:rPr>
                                                <m:t>𝑖</m:t>
                                              </m:r>
                                            </m:sub>
                                          </m:sSub>
                                        </m:e>
                                      </m:d>
                                    </m:e>
                                    <m:sup>
                                      <m:r>
                                        <a:rPr lang="tr-TR" b="0" i="1" smtClean="0">
                                          <a:latin typeface="Cambria Math" panose="02040503050406030204" pitchFamily="18" charset="0"/>
                                        </a:rPr>
                                        <m:t>2</m:t>
                                      </m:r>
                                    </m:sup>
                                  </m:sSup>
                                </m:e>
                              </m:nary>
                            </m:e>
                          </m:d>
                        </m:e>
                        <m:sup>
                          <m:f>
                            <m:fPr>
                              <m:ctrlPr>
                                <a:rPr lang="tr-TR" b="0" i="1" smtClean="0">
                                  <a:latin typeface="Cambria Math" panose="02040503050406030204" pitchFamily="18" charset="0"/>
                                  <a:ea typeface="Cambria Math" panose="02040503050406030204" pitchFamily="18" charset="0"/>
                                </a:rPr>
                              </m:ctrlPr>
                            </m:fPr>
                            <m:num>
                              <m:r>
                                <a:rPr lang="tr-TR" b="0" i="1" smtClean="0">
                                  <a:latin typeface="Cambria Math" panose="02040503050406030204" pitchFamily="18" charset="0"/>
                                  <a:ea typeface="Cambria Math" panose="02040503050406030204" pitchFamily="18" charset="0"/>
                                </a:rPr>
                                <m:t>1</m:t>
                              </m:r>
                            </m:num>
                            <m:den>
                              <m:r>
                                <a:rPr lang="tr-TR" b="0" i="1" smtClean="0">
                                  <a:latin typeface="Cambria Math" panose="02040503050406030204" pitchFamily="18" charset="0"/>
                                  <a:ea typeface="Cambria Math" panose="02040503050406030204" pitchFamily="18" charset="0"/>
                                </a:rPr>
                                <m:t>2</m:t>
                              </m:r>
                            </m:den>
                          </m:f>
                        </m:sup>
                      </m:sSup>
                    </m:oMath>
                  </m:oMathPara>
                </a14:m>
                <a:endParaRPr lang="tr-TR" b="0" dirty="0">
                  <a:ea typeface="Cambria Math" panose="02040503050406030204" pitchFamily="18" charset="0"/>
                </a:endParaRPr>
              </a:p>
              <a:p>
                <a:pPr marL="0" indent="0">
                  <a:buNone/>
                </a:pPr>
                <a:endParaRPr lang="tr-TR" dirty="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tr-TR" b="0" i="1" smtClean="0">
                              <a:latin typeface="Cambria Math" panose="02040503050406030204" pitchFamily="18" charset="0"/>
                              <a:ea typeface="Cambria Math" panose="02040503050406030204" pitchFamily="18" charset="0"/>
                            </a:rPr>
                          </m:ctrlPr>
                        </m:sSubPr>
                        <m:e>
                          <m:d>
                            <m:dPr>
                              <m:begChr m:val="|"/>
                              <m:endChr m:val="|"/>
                              <m:ctrlPr>
                                <a:rPr lang="tr-TR" b="0" i="1" smtClean="0">
                                  <a:latin typeface="Cambria Math" panose="02040503050406030204" pitchFamily="18" charset="0"/>
                                  <a:ea typeface="Cambria Math" panose="02040503050406030204" pitchFamily="18" charset="0"/>
                                </a:rPr>
                              </m:ctrlPr>
                            </m:dPr>
                            <m:e>
                              <m:d>
                                <m:dPr>
                                  <m:begChr m:val="|"/>
                                  <m:endChr m:val="|"/>
                                  <m:ctrlPr>
                                    <a:rPr lang="tr-TR" b="0" i="1" smtClean="0">
                                      <a:latin typeface="Cambria Math" panose="02040503050406030204" pitchFamily="18" charset="0"/>
                                      <a:ea typeface="Cambria Math" panose="02040503050406030204" pitchFamily="18" charset="0"/>
                                    </a:rPr>
                                  </m:ctrlPr>
                                </m:dPr>
                                <m:e>
                                  <m:sSub>
                                    <m:sSubPr>
                                      <m:ctrlPr>
                                        <a:rPr lang="tr-TR" b="0" i="1" smtClean="0">
                                          <a:latin typeface="Cambria Math" panose="02040503050406030204" pitchFamily="18" charset="0"/>
                                          <a:ea typeface="Cambria Math" panose="02040503050406030204" pitchFamily="18" charset="0"/>
                                        </a:rPr>
                                      </m:ctrlPr>
                                    </m:sSubPr>
                                    <m:e>
                                      <m:r>
                                        <m:rPr>
                                          <m:sty m:val="p"/>
                                        </m:rPr>
                                        <a:rPr lang="tr-TR" b="0" i="1" smtClean="0">
                                          <a:latin typeface="Cambria Math" panose="02040503050406030204" pitchFamily="18" charset="0"/>
                                          <a:ea typeface="Cambria Math" panose="02040503050406030204" pitchFamily="18" charset="0"/>
                                        </a:rPr>
                                        <m:t>∇</m:t>
                                      </m:r>
                                    </m:e>
                                    <m:sub>
                                      <m:r>
                                        <a:rPr lang="tr-TR" b="0" i="1" smtClean="0">
                                          <a:latin typeface="Cambria Math" panose="02040503050406030204" pitchFamily="18" charset="0"/>
                                          <a:ea typeface="Cambria Math" panose="02040503050406030204" pitchFamily="18" charset="0"/>
                                        </a:rPr>
                                        <m:t>𝑖</m:t>
                                      </m:r>
                                    </m:sub>
                                  </m:sSub>
                                  <m:r>
                                    <a:rPr lang="tr-TR" b="0" i="1" smtClean="0">
                                      <a:latin typeface="Cambria Math" panose="02040503050406030204" pitchFamily="18" charset="0"/>
                                      <a:ea typeface="Cambria Math" panose="02040503050406030204" pitchFamily="18" charset="0"/>
                                    </a:rPr>
                                    <m:t>𝑓</m:t>
                                  </m:r>
                                </m:e>
                              </m:d>
                            </m:e>
                          </m:d>
                        </m:e>
                        <m:sub>
                          <m:r>
                            <a:rPr lang="tr-TR" b="0" i="1" smtClean="0">
                              <a:latin typeface="Cambria Math" panose="02040503050406030204" pitchFamily="18" charset="0"/>
                              <a:ea typeface="Cambria Math" panose="02040503050406030204" pitchFamily="18" charset="0"/>
                            </a:rPr>
                            <m:t>2</m:t>
                          </m:r>
                        </m:sub>
                      </m:sSub>
                      <m:r>
                        <a:rPr lang="tr-TR" b="0" i="1" smtClean="0">
                          <a:latin typeface="Cambria Math" panose="02040503050406030204" pitchFamily="18" charset="0"/>
                          <a:ea typeface="Cambria Math" panose="02040503050406030204" pitchFamily="18" charset="0"/>
                        </a:rPr>
                        <m:t>=</m:t>
                      </m:r>
                      <m:sSup>
                        <m:sSupPr>
                          <m:ctrlPr>
                            <a:rPr lang="tr-TR" b="0" i="1" smtClean="0">
                              <a:latin typeface="Cambria Math" panose="02040503050406030204" pitchFamily="18" charset="0"/>
                              <a:ea typeface="Cambria Math" panose="02040503050406030204" pitchFamily="18" charset="0"/>
                            </a:rPr>
                          </m:ctrlPr>
                        </m:sSupPr>
                        <m:e>
                          <m:d>
                            <m:dPr>
                              <m:begChr m:val="["/>
                              <m:endChr m:val="]"/>
                              <m:ctrlPr>
                                <a:rPr lang="tr-TR" b="0" i="1" smtClean="0">
                                  <a:latin typeface="Cambria Math" panose="02040503050406030204" pitchFamily="18" charset="0"/>
                                </a:rPr>
                              </m:ctrlPr>
                            </m:dPr>
                            <m:e>
                              <m:nary>
                                <m:naryPr>
                                  <m:chr m:val="∑"/>
                                  <m:supHide m:val="on"/>
                                  <m:ctrlPr>
                                    <a:rPr lang="tr-TR" b="0" i="1" smtClean="0">
                                      <a:latin typeface="Cambria Math" panose="02040503050406030204" pitchFamily="18" charset="0"/>
                                    </a:rPr>
                                  </m:ctrlPr>
                                </m:naryPr>
                                <m:sub>
                                  <m:r>
                                    <a:rPr lang="tr-TR" b="0" i="1" smtClean="0">
                                      <a:latin typeface="Cambria Math" panose="02040503050406030204" pitchFamily="18" charset="0"/>
                                      <a:ea typeface="Cambria Math" panose="02040503050406030204" pitchFamily="18" charset="0"/>
                                    </a:rPr>
                                    <m:t>𝑗</m:t>
                                  </m:r>
                                  <m:r>
                                    <a:rPr lang="tr-TR" b="0" i="1" smtClean="0">
                                      <a:latin typeface="Cambria Math" panose="02040503050406030204" pitchFamily="18" charset="0"/>
                                      <a:ea typeface="Cambria Math" panose="02040503050406030204" pitchFamily="18" charset="0"/>
                                    </a:rPr>
                                    <m:t>∈</m:t>
                                  </m:r>
                                  <m:sSub>
                                    <m:sSubPr>
                                      <m:ctrlPr>
                                        <a:rPr lang="tr-TR" b="0" i="1" smtClean="0">
                                          <a:latin typeface="Cambria Math" panose="02040503050406030204" pitchFamily="18" charset="0"/>
                                          <a:ea typeface="Cambria Math" panose="02040503050406030204" pitchFamily="18" charset="0"/>
                                        </a:rPr>
                                      </m:ctrlPr>
                                    </m:sSubPr>
                                    <m:e>
                                      <m:r>
                                        <a:rPr lang="tr-TR" b="0" i="1" smtClean="0">
                                          <a:latin typeface="Cambria Math" panose="02040503050406030204" pitchFamily="18" charset="0"/>
                                          <a:ea typeface="Cambria Math" panose="02040503050406030204" pitchFamily="18" charset="0"/>
                                        </a:rPr>
                                        <m:t>𝒩</m:t>
                                      </m:r>
                                    </m:e>
                                    <m:sub>
                                      <m:r>
                                        <a:rPr lang="tr-TR" b="0" i="1" smtClean="0">
                                          <a:latin typeface="Cambria Math" panose="02040503050406030204" pitchFamily="18" charset="0"/>
                                          <a:ea typeface="Cambria Math" panose="02040503050406030204" pitchFamily="18" charset="0"/>
                                        </a:rPr>
                                        <m:t>𝑖</m:t>
                                      </m:r>
                                    </m:sub>
                                  </m:sSub>
                                </m:sub>
                                <m:sup/>
                                <m:e>
                                  <m:sSub>
                                    <m:sSubPr>
                                      <m:ctrlPr>
                                        <a:rPr lang="tr-TR" b="0" i="1" smtClean="0">
                                          <a:latin typeface="Cambria Math" panose="02040503050406030204" pitchFamily="18" charset="0"/>
                                          <a:ea typeface="Cambria Math" panose="02040503050406030204" pitchFamily="18" charset="0"/>
                                        </a:rPr>
                                      </m:ctrlPr>
                                    </m:sSubPr>
                                    <m:e>
                                      <m:r>
                                        <a:rPr lang="tr-TR" b="0" i="1" smtClean="0">
                                          <a:latin typeface="Cambria Math" panose="02040503050406030204" pitchFamily="18" charset="0"/>
                                          <a:ea typeface="Cambria Math" panose="02040503050406030204" pitchFamily="18" charset="0"/>
                                        </a:rPr>
                                        <m:t>𝑊</m:t>
                                      </m:r>
                                    </m:e>
                                    <m:sub>
                                      <m:r>
                                        <a:rPr lang="tr-TR" b="0" i="1" smtClean="0">
                                          <a:latin typeface="Cambria Math" panose="02040503050406030204" pitchFamily="18" charset="0"/>
                                          <a:ea typeface="Cambria Math" panose="02040503050406030204" pitchFamily="18" charset="0"/>
                                        </a:rPr>
                                        <m:t>𝑖</m:t>
                                      </m:r>
                                      <m:r>
                                        <a:rPr lang="tr-TR" b="0" i="1" smtClean="0">
                                          <a:latin typeface="Cambria Math" panose="02040503050406030204" pitchFamily="18" charset="0"/>
                                          <a:ea typeface="Cambria Math" panose="02040503050406030204" pitchFamily="18" charset="0"/>
                                        </a:rPr>
                                        <m:t>,</m:t>
                                      </m:r>
                                      <m:r>
                                        <a:rPr lang="tr-TR" b="0" i="1" smtClean="0">
                                          <a:latin typeface="Cambria Math" panose="02040503050406030204" pitchFamily="18" charset="0"/>
                                          <a:ea typeface="Cambria Math" panose="02040503050406030204" pitchFamily="18" charset="0"/>
                                        </a:rPr>
                                        <m:t>𝑗</m:t>
                                      </m:r>
                                    </m:sub>
                                  </m:sSub>
                                  <m:sSup>
                                    <m:sSupPr>
                                      <m:ctrlPr>
                                        <a:rPr lang="tr-TR" b="0" i="1" smtClean="0">
                                          <a:latin typeface="Cambria Math" panose="02040503050406030204" pitchFamily="18" charset="0"/>
                                          <a:ea typeface="Cambria Math" panose="02040503050406030204" pitchFamily="18" charset="0"/>
                                        </a:rPr>
                                      </m:ctrlPr>
                                    </m:sSupPr>
                                    <m:e>
                                      <m:d>
                                        <m:dPr>
                                          <m:begChr m:val="["/>
                                          <m:endChr m:val="]"/>
                                          <m:ctrlPr>
                                            <a:rPr lang="tr-TR" b="0" i="1" smtClean="0">
                                              <a:latin typeface="Cambria Math" panose="02040503050406030204" pitchFamily="18" charset="0"/>
                                              <a:ea typeface="Cambria Math" panose="02040503050406030204" pitchFamily="18" charset="0"/>
                                            </a:rPr>
                                          </m:ctrlPr>
                                        </m:dPr>
                                        <m:e>
                                          <m:r>
                                            <a:rPr lang="tr-TR" b="0" i="1" smtClean="0">
                                              <a:latin typeface="Cambria Math" panose="02040503050406030204" pitchFamily="18" charset="0"/>
                                              <a:ea typeface="Cambria Math" panose="02040503050406030204" pitchFamily="18" charset="0"/>
                                            </a:rPr>
                                            <m:t>𝑓</m:t>
                                          </m:r>
                                          <m:d>
                                            <m:dPr>
                                              <m:ctrlPr>
                                                <a:rPr lang="tr-TR" b="0" i="1" smtClean="0">
                                                  <a:latin typeface="Cambria Math" panose="02040503050406030204" pitchFamily="18" charset="0"/>
                                                  <a:ea typeface="Cambria Math" panose="02040503050406030204" pitchFamily="18" charset="0"/>
                                                </a:rPr>
                                              </m:ctrlPr>
                                            </m:dPr>
                                            <m:e>
                                              <m:r>
                                                <a:rPr lang="tr-TR" b="0" i="1" smtClean="0">
                                                  <a:latin typeface="Cambria Math" panose="02040503050406030204" pitchFamily="18" charset="0"/>
                                                  <a:ea typeface="Cambria Math" panose="02040503050406030204" pitchFamily="18" charset="0"/>
                                                </a:rPr>
                                                <m:t>𝑗</m:t>
                                              </m:r>
                                            </m:e>
                                          </m:d>
                                          <m:r>
                                            <a:rPr lang="tr-TR" b="0" i="1" smtClean="0">
                                              <a:latin typeface="Cambria Math" panose="02040503050406030204" pitchFamily="18" charset="0"/>
                                              <a:ea typeface="Cambria Math" panose="02040503050406030204" pitchFamily="18" charset="0"/>
                                            </a:rPr>
                                            <m:t>−</m:t>
                                          </m:r>
                                          <m:r>
                                            <a:rPr lang="tr-TR" b="0" i="1" smtClean="0">
                                              <a:latin typeface="Cambria Math" panose="02040503050406030204" pitchFamily="18" charset="0"/>
                                              <a:ea typeface="Cambria Math" panose="02040503050406030204" pitchFamily="18" charset="0"/>
                                            </a:rPr>
                                            <m:t>𝑓</m:t>
                                          </m:r>
                                          <m:d>
                                            <m:dPr>
                                              <m:ctrlPr>
                                                <a:rPr lang="tr-TR" b="0" i="1" smtClean="0">
                                                  <a:latin typeface="Cambria Math" panose="02040503050406030204" pitchFamily="18" charset="0"/>
                                                  <a:ea typeface="Cambria Math" panose="02040503050406030204" pitchFamily="18" charset="0"/>
                                                </a:rPr>
                                              </m:ctrlPr>
                                            </m:dPr>
                                            <m:e>
                                              <m:r>
                                                <a:rPr lang="tr-TR" b="0" i="1" smtClean="0">
                                                  <a:latin typeface="Cambria Math" panose="02040503050406030204" pitchFamily="18" charset="0"/>
                                                  <a:ea typeface="Cambria Math" panose="02040503050406030204" pitchFamily="18" charset="0"/>
                                                </a:rPr>
                                                <m:t>𝑖</m:t>
                                              </m:r>
                                            </m:e>
                                          </m:d>
                                        </m:e>
                                      </m:d>
                                    </m:e>
                                    <m:sup>
                                      <m:r>
                                        <a:rPr lang="tr-TR" b="0" i="1" smtClean="0">
                                          <a:latin typeface="Cambria Math" panose="02040503050406030204" pitchFamily="18" charset="0"/>
                                          <a:ea typeface="Cambria Math" panose="02040503050406030204" pitchFamily="18" charset="0"/>
                                        </a:rPr>
                                        <m:t>2</m:t>
                                      </m:r>
                                    </m:sup>
                                  </m:sSup>
                                </m:e>
                              </m:nary>
                            </m:e>
                          </m:d>
                        </m:e>
                        <m:sup>
                          <m:f>
                            <m:fPr>
                              <m:ctrlPr>
                                <a:rPr lang="tr-TR" b="0" i="1" smtClean="0">
                                  <a:latin typeface="Cambria Math" panose="02040503050406030204" pitchFamily="18" charset="0"/>
                                  <a:ea typeface="Cambria Math" panose="02040503050406030204" pitchFamily="18" charset="0"/>
                                </a:rPr>
                              </m:ctrlPr>
                            </m:fPr>
                            <m:num>
                              <m:r>
                                <a:rPr lang="tr-TR" b="0" i="1" smtClean="0">
                                  <a:latin typeface="Cambria Math" panose="02040503050406030204" pitchFamily="18" charset="0"/>
                                  <a:ea typeface="Cambria Math" panose="02040503050406030204" pitchFamily="18" charset="0"/>
                                </a:rPr>
                                <m:t>1</m:t>
                              </m:r>
                            </m:num>
                            <m:den>
                              <m:r>
                                <a:rPr lang="tr-TR" b="0" i="1" smtClean="0">
                                  <a:latin typeface="Cambria Math" panose="02040503050406030204" pitchFamily="18" charset="0"/>
                                  <a:ea typeface="Cambria Math" panose="02040503050406030204" pitchFamily="18" charset="0"/>
                                </a:rPr>
                                <m:t>2</m:t>
                              </m:r>
                            </m:den>
                          </m:f>
                        </m:sup>
                      </m:sSup>
                    </m:oMath>
                  </m:oMathPara>
                </a14:m>
                <a:endParaRPr lang="tr-TR" b="0" dirty="0">
                  <a:ea typeface="Cambria Math" panose="02040503050406030204" pitchFamily="18" charset="0"/>
                </a:endParaRPr>
              </a:p>
              <a:p>
                <a:pPr marL="0" indent="0">
                  <a:buNone/>
                </a:pPr>
                <a:endParaRPr lang="tr-TR" b="0" dirty="0">
                  <a:ea typeface="Cambria Math" panose="02040503050406030204" pitchFamily="18" charset="0"/>
                </a:endParaRPr>
              </a:p>
              <a:p>
                <a:pPr marL="0" indent="0">
                  <a:buNone/>
                </a:pPr>
                <a:endParaRPr lang="tr-TR" b="0" dirty="0">
                  <a:ea typeface="Cambria Math" panose="02040503050406030204" pitchFamily="18" charset="0"/>
                </a:endParaRPr>
              </a:p>
              <a:p>
                <a:pPr marL="0" indent="0">
                  <a:buNone/>
                </a:pPr>
                <a:endParaRPr lang="tr-TR" b="0" dirty="0">
                  <a:ea typeface="Cambria Math" panose="02040503050406030204" pitchFamily="18" charset="0"/>
                </a:endParaRPr>
              </a:p>
              <a:p>
                <a:pPr marL="0" indent="0">
                  <a:buNone/>
                </a:pPr>
                <a:endParaRPr lang="en-CH" dirty="0"/>
              </a:p>
              <a:p>
                <a:endParaRPr lang="en-CH" dirty="0"/>
              </a:p>
            </p:txBody>
          </p:sp>
        </mc:Choice>
        <mc:Fallback>
          <p:sp>
            <p:nvSpPr>
              <p:cNvPr id="3" name="Content Placeholder 2">
                <a:extLst>
                  <a:ext uri="{FF2B5EF4-FFF2-40B4-BE49-F238E27FC236}">
                    <a16:creationId xmlns:a16="http://schemas.microsoft.com/office/drawing/2014/main" id="{57FE9AE0-8215-864F-BF5A-C9DCEF092B2A}"/>
                  </a:ext>
                </a:extLst>
              </p:cNvPr>
              <p:cNvSpPr>
                <a:spLocks noGrp="1" noRot="1" noChangeAspect="1" noMove="1" noResize="1" noEditPoints="1" noAdjustHandles="1" noChangeArrowheads="1" noChangeShapeType="1" noTextEdit="1"/>
              </p:cNvSpPr>
              <p:nvPr>
                <p:ph idx="1"/>
              </p:nvPr>
            </p:nvSpPr>
            <p:spPr>
              <a:blipFill>
                <a:blip r:embed="rId2"/>
                <a:stretch>
                  <a:fillRect l="-1086" t="-21221" b="-42151"/>
                </a:stretch>
              </a:blipFill>
            </p:spPr>
            <p:txBody>
              <a:bodyPr/>
              <a:lstStyle/>
              <a:p>
                <a:r>
                  <a:rPr lang="en-CH">
                    <a:noFill/>
                  </a:rPr>
                  <a:t> </a:t>
                </a:r>
              </a:p>
            </p:txBody>
          </p:sp>
        </mc:Fallback>
      </mc:AlternateContent>
    </p:spTree>
    <p:extLst>
      <p:ext uri="{BB962C8B-B14F-4D97-AF65-F5344CB8AC3E}">
        <p14:creationId xmlns:p14="http://schemas.microsoft.com/office/powerpoint/2010/main" val="17378557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1146A3-0652-364E-AB42-B28DDCF5B80D}"/>
              </a:ext>
            </a:extLst>
          </p:cNvPr>
          <p:cNvSpPr>
            <a:spLocks noGrp="1"/>
          </p:cNvSpPr>
          <p:nvPr>
            <p:ph type="title"/>
          </p:nvPr>
        </p:nvSpPr>
        <p:spPr/>
        <p:txBody>
          <a:bodyPr/>
          <a:lstStyle/>
          <a:p>
            <a:r>
              <a:rPr lang="en-CH" b="1" dirty="0"/>
              <a:t>Signal Smoothness wrt Intrinsic Structure of Graph</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57FE9AE0-8215-864F-BF5A-C9DCEF092B2A}"/>
                  </a:ext>
                </a:extLst>
              </p:cNvPr>
              <p:cNvSpPr>
                <a:spLocks noGrp="1"/>
              </p:cNvSpPr>
              <p:nvPr>
                <p:ph idx="1"/>
              </p:nvPr>
            </p:nvSpPr>
            <p:spPr/>
            <p:txBody>
              <a:bodyPr>
                <a:normAutofit/>
              </a:bodyPr>
              <a:lstStyle/>
              <a:p>
                <a:r>
                  <a:rPr lang="tr-TR" u="sng" dirty="0"/>
                  <a:t>Discrete p-</a:t>
                </a:r>
                <a:r>
                  <a:rPr lang="tr-TR" u="sng" dirty="0" err="1"/>
                  <a:t>Dirichlet</a:t>
                </a:r>
                <a:r>
                  <a:rPr lang="tr-TR" u="sng" dirty="0"/>
                  <a:t> form of </a:t>
                </a:r>
                <a14:m>
                  <m:oMath xmlns:m="http://schemas.openxmlformats.org/officeDocument/2006/math">
                    <m:r>
                      <a:rPr lang="tr-TR" b="0" i="1" u="sng" smtClean="0">
                        <a:latin typeface="Cambria Math" panose="02040503050406030204" pitchFamily="18" charset="0"/>
                      </a:rPr>
                      <m:t>𝑓</m:t>
                    </m:r>
                  </m:oMath>
                </a14:m>
                <a:r>
                  <a:rPr lang="en-CH" u="sng" dirty="0"/>
                  <a:t>:</a:t>
                </a:r>
                <a:endParaRPr lang="tr-TR" u="sng" dirty="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tr-TR" b="0" i="1" smtClean="0">
                              <a:latin typeface="Cambria Math" panose="02040503050406030204" pitchFamily="18" charset="0"/>
                              <a:ea typeface="Cambria Math" panose="02040503050406030204" pitchFamily="18" charset="0"/>
                            </a:rPr>
                          </m:ctrlPr>
                        </m:sSubPr>
                        <m:e>
                          <m:r>
                            <a:rPr lang="tr-TR" b="0" i="1" smtClean="0">
                              <a:latin typeface="Cambria Math" panose="02040503050406030204" pitchFamily="18" charset="0"/>
                              <a:ea typeface="Cambria Math" panose="02040503050406030204" pitchFamily="18" charset="0"/>
                            </a:rPr>
                            <m:t>𝑆</m:t>
                          </m:r>
                        </m:e>
                        <m:sub>
                          <m:r>
                            <a:rPr lang="tr-TR" b="0" i="1" smtClean="0">
                              <a:latin typeface="Cambria Math" panose="02040503050406030204" pitchFamily="18" charset="0"/>
                              <a:ea typeface="Cambria Math" panose="02040503050406030204" pitchFamily="18" charset="0"/>
                            </a:rPr>
                            <m:t>𝑝</m:t>
                          </m:r>
                        </m:sub>
                      </m:sSub>
                      <m:d>
                        <m:dPr>
                          <m:ctrlPr>
                            <a:rPr lang="tr-TR" b="0" i="1" smtClean="0">
                              <a:latin typeface="Cambria Math" panose="02040503050406030204" pitchFamily="18" charset="0"/>
                              <a:ea typeface="Cambria Math" panose="02040503050406030204" pitchFamily="18" charset="0"/>
                            </a:rPr>
                          </m:ctrlPr>
                        </m:dPr>
                        <m:e>
                          <m:r>
                            <a:rPr lang="tr-TR" b="0" i="1" smtClean="0">
                              <a:latin typeface="Cambria Math" panose="02040503050406030204" pitchFamily="18" charset="0"/>
                              <a:ea typeface="Cambria Math" panose="02040503050406030204" pitchFamily="18" charset="0"/>
                            </a:rPr>
                            <m:t>𝑓</m:t>
                          </m:r>
                        </m:e>
                      </m:d>
                      <m:r>
                        <a:rPr lang="tr-TR" b="0" i="1" smtClean="0">
                          <a:latin typeface="Cambria Math" panose="02040503050406030204" pitchFamily="18" charset="0"/>
                          <a:ea typeface="Cambria Math" panose="02040503050406030204" pitchFamily="18" charset="0"/>
                        </a:rPr>
                        <m:t>=</m:t>
                      </m:r>
                      <m:f>
                        <m:fPr>
                          <m:ctrlPr>
                            <a:rPr lang="tr-TR" b="0" i="1" smtClean="0">
                              <a:latin typeface="Cambria Math" panose="02040503050406030204" pitchFamily="18" charset="0"/>
                              <a:ea typeface="Cambria Math" panose="02040503050406030204" pitchFamily="18" charset="0"/>
                            </a:rPr>
                          </m:ctrlPr>
                        </m:fPr>
                        <m:num>
                          <m:r>
                            <a:rPr lang="tr-TR" b="0" i="1" smtClean="0">
                              <a:latin typeface="Cambria Math" panose="02040503050406030204" pitchFamily="18" charset="0"/>
                              <a:ea typeface="Cambria Math" panose="02040503050406030204" pitchFamily="18" charset="0"/>
                            </a:rPr>
                            <m:t>1</m:t>
                          </m:r>
                        </m:num>
                        <m:den>
                          <m:r>
                            <a:rPr lang="tr-TR" b="0" i="1" smtClean="0">
                              <a:latin typeface="Cambria Math" panose="02040503050406030204" pitchFamily="18" charset="0"/>
                              <a:ea typeface="Cambria Math" panose="02040503050406030204" pitchFamily="18" charset="0"/>
                            </a:rPr>
                            <m:t>𝑝</m:t>
                          </m:r>
                        </m:den>
                      </m:f>
                      <m:nary>
                        <m:naryPr>
                          <m:chr m:val="∑"/>
                          <m:supHide m:val="on"/>
                          <m:ctrlPr>
                            <a:rPr lang="tr-TR" b="0" i="1" smtClean="0">
                              <a:latin typeface="Cambria Math" panose="02040503050406030204" pitchFamily="18" charset="0"/>
                              <a:ea typeface="Cambria Math" panose="02040503050406030204" pitchFamily="18" charset="0"/>
                            </a:rPr>
                          </m:ctrlPr>
                        </m:naryPr>
                        <m:sub>
                          <m:r>
                            <m:rPr>
                              <m:brk m:alnAt="7"/>
                            </m:rPr>
                            <a:rPr lang="tr-TR" b="0" i="1" smtClean="0">
                              <a:latin typeface="Cambria Math" panose="02040503050406030204" pitchFamily="18" charset="0"/>
                              <a:ea typeface="Cambria Math" panose="02040503050406030204" pitchFamily="18" charset="0"/>
                            </a:rPr>
                            <m:t>𝑖</m:t>
                          </m:r>
                          <m:r>
                            <a:rPr lang="tr-TR" b="0" i="1" smtClean="0">
                              <a:latin typeface="Cambria Math" panose="02040503050406030204" pitchFamily="18" charset="0"/>
                              <a:ea typeface="Cambria Math" panose="02040503050406030204" pitchFamily="18" charset="0"/>
                            </a:rPr>
                            <m:t>∈</m:t>
                          </m:r>
                          <m:r>
                            <a:rPr lang="tr-TR" b="0" i="1" smtClean="0">
                              <a:latin typeface="Cambria Math" panose="02040503050406030204" pitchFamily="18" charset="0"/>
                              <a:ea typeface="Cambria Math" panose="02040503050406030204" pitchFamily="18" charset="0"/>
                            </a:rPr>
                            <m:t>𝒱</m:t>
                          </m:r>
                        </m:sub>
                        <m:sup/>
                        <m:e>
                          <m:sSubSup>
                            <m:sSubSupPr>
                              <m:ctrlPr>
                                <a:rPr lang="tr-TR" b="0" i="1" smtClean="0">
                                  <a:latin typeface="Cambria Math" panose="02040503050406030204" pitchFamily="18" charset="0"/>
                                  <a:ea typeface="Cambria Math" panose="02040503050406030204" pitchFamily="18" charset="0"/>
                                </a:rPr>
                              </m:ctrlPr>
                            </m:sSubSupPr>
                            <m:e>
                              <m:d>
                                <m:dPr>
                                  <m:begChr m:val="|"/>
                                  <m:endChr m:val="|"/>
                                  <m:ctrlPr>
                                    <a:rPr lang="tr-TR" b="0" i="1" smtClean="0">
                                      <a:latin typeface="Cambria Math" panose="02040503050406030204" pitchFamily="18" charset="0"/>
                                      <a:ea typeface="Cambria Math" panose="02040503050406030204" pitchFamily="18" charset="0"/>
                                    </a:rPr>
                                  </m:ctrlPr>
                                </m:dPr>
                                <m:e>
                                  <m:r>
                                    <a:rPr lang="tr-TR" b="0" i="1" smtClean="0">
                                      <a:latin typeface="Cambria Math" panose="02040503050406030204" pitchFamily="18" charset="0"/>
                                      <a:ea typeface="Cambria Math" panose="02040503050406030204" pitchFamily="18" charset="0"/>
                                    </a:rPr>
                                    <m:t>|</m:t>
                                  </m:r>
                                  <m:sSub>
                                    <m:sSubPr>
                                      <m:ctrlPr>
                                        <a:rPr lang="tr-TR" b="0" i="1" smtClean="0">
                                          <a:latin typeface="Cambria Math" panose="02040503050406030204" pitchFamily="18" charset="0"/>
                                          <a:ea typeface="Cambria Math" panose="02040503050406030204" pitchFamily="18" charset="0"/>
                                        </a:rPr>
                                      </m:ctrlPr>
                                    </m:sSubPr>
                                    <m:e>
                                      <m:r>
                                        <m:rPr>
                                          <m:sty m:val="p"/>
                                        </m:rPr>
                                        <a:rPr lang="tr-TR" b="0" i="1" smtClean="0">
                                          <a:latin typeface="Cambria Math" panose="02040503050406030204" pitchFamily="18" charset="0"/>
                                          <a:ea typeface="Cambria Math" panose="02040503050406030204" pitchFamily="18" charset="0"/>
                                        </a:rPr>
                                        <m:t>∇</m:t>
                                      </m:r>
                                    </m:e>
                                    <m:sub>
                                      <m:r>
                                        <a:rPr lang="tr-TR" b="0" i="1" smtClean="0">
                                          <a:latin typeface="Cambria Math" panose="02040503050406030204" pitchFamily="18" charset="0"/>
                                          <a:ea typeface="Cambria Math" panose="02040503050406030204" pitchFamily="18" charset="0"/>
                                        </a:rPr>
                                        <m:t>𝑖</m:t>
                                      </m:r>
                                    </m:sub>
                                  </m:sSub>
                                  <m:r>
                                    <a:rPr lang="tr-TR" b="0" i="1" smtClean="0">
                                      <a:latin typeface="Cambria Math" panose="02040503050406030204" pitchFamily="18" charset="0"/>
                                      <a:ea typeface="Cambria Math" panose="02040503050406030204" pitchFamily="18" charset="0"/>
                                    </a:rPr>
                                    <m:t>𝑓</m:t>
                                  </m:r>
                                  <m:r>
                                    <a:rPr lang="tr-TR" b="0" i="1" smtClean="0">
                                      <a:latin typeface="Cambria Math" panose="02040503050406030204" pitchFamily="18" charset="0"/>
                                      <a:ea typeface="Cambria Math" panose="02040503050406030204" pitchFamily="18" charset="0"/>
                                    </a:rPr>
                                    <m:t>|</m:t>
                                  </m:r>
                                </m:e>
                              </m:d>
                            </m:e>
                            <m:sub>
                              <m:r>
                                <a:rPr lang="tr-TR" b="0" i="1" smtClean="0">
                                  <a:latin typeface="Cambria Math" panose="02040503050406030204" pitchFamily="18" charset="0"/>
                                  <a:ea typeface="Cambria Math" panose="02040503050406030204" pitchFamily="18" charset="0"/>
                                </a:rPr>
                                <m:t>2</m:t>
                              </m:r>
                            </m:sub>
                            <m:sup>
                              <m:r>
                                <a:rPr lang="tr-TR" b="0" i="1" smtClean="0">
                                  <a:latin typeface="Cambria Math" panose="02040503050406030204" pitchFamily="18" charset="0"/>
                                  <a:ea typeface="Cambria Math" panose="02040503050406030204" pitchFamily="18" charset="0"/>
                                </a:rPr>
                                <m:t>𝑝</m:t>
                              </m:r>
                            </m:sup>
                          </m:sSubSup>
                        </m:e>
                      </m:nary>
                      <m:r>
                        <a:rPr lang="tr-TR" b="0" i="1" smtClean="0">
                          <a:latin typeface="Cambria Math" panose="02040503050406030204" pitchFamily="18" charset="0"/>
                          <a:ea typeface="Cambria Math" panose="02040503050406030204" pitchFamily="18" charset="0"/>
                        </a:rPr>
                        <m:t>=</m:t>
                      </m:r>
                      <m:f>
                        <m:fPr>
                          <m:ctrlPr>
                            <a:rPr lang="tr-TR" b="0" i="1" smtClean="0">
                              <a:latin typeface="Cambria Math" panose="02040503050406030204" pitchFamily="18" charset="0"/>
                              <a:ea typeface="Cambria Math" panose="02040503050406030204" pitchFamily="18" charset="0"/>
                            </a:rPr>
                          </m:ctrlPr>
                        </m:fPr>
                        <m:num>
                          <m:r>
                            <a:rPr lang="tr-TR" b="0" i="1" smtClean="0">
                              <a:latin typeface="Cambria Math" panose="02040503050406030204" pitchFamily="18" charset="0"/>
                              <a:ea typeface="Cambria Math" panose="02040503050406030204" pitchFamily="18" charset="0"/>
                            </a:rPr>
                            <m:t>1</m:t>
                          </m:r>
                        </m:num>
                        <m:den>
                          <m:r>
                            <a:rPr lang="tr-TR" b="0" i="1" smtClean="0">
                              <a:latin typeface="Cambria Math" panose="02040503050406030204" pitchFamily="18" charset="0"/>
                              <a:ea typeface="Cambria Math" panose="02040503050406030204" pitchFamily="18" charset="0"/>
                            </a:rPr>
                            <m:t>𝑝</m:t>
                          </m:r>
                        </m:den>
                      </m:f>
                      <m:nary>
                        <m:naryPr>
                          <m:chr m:val="∑"/>
                          <m:supHide m:val="on"/>
                          <m:ctrlPr>
                            <a:rPr lang="tr-TR" b="0" i="1" smtClean="0">
                              <a:latin typeface="Cambria Math" panose="02040503050406030204" pitchFamily="18" charset="0"/>
                              <a:ea typeface="Cambria Math" panose="02040503050406030204" pitchFamily="18" charset="0"/>
                            </a:rPr>
                          </m:ctrlPr>
                        </m:naryPr>
                        <m:sub>
                          <m:r>
                            <m:rPr>
                              <m:brk m:alnAt="7"/>
                            </m:rPr>
                            <a:rPr lang="tr-TR" b="0" i="1" smtClean="0">
                              <a:latin typeface="Cambria Math" panose="02040503050406030204" pitchFamily="18" charset="0"/>
                              <a:ea typeface="Cambria Math" panose="02040503050406030204" pitchFamily="18" charset="0"/>
                            </a:rPr>
                            <m:t>𝑖</m:t>
                          </m:r>
                          <m:r>
                            <a:rPr lang="tr-TR" b="0" i="1" smtClean="0">
                              <a:latin typeface="Cambria Math" panose="02040503050406030204" pitchFamily="18" charset="0"/>
                              <a:ea typeface="Cambria Math" panose="02040503050406030204" pitchFamily="18" charset="0"/>
                            </a:rPr>
                            <m:t>∈</m:t>
                          </m:r>
                          <m:r>
                            <a:rPr lang="tr-TR" b="0" i="1" smtClean="0">
                              <a:latin typeface="Cambria Math" panose="02040503050406030204" pitchFamily="18" charset="0"/>
                              <a:ea typeface="Cambria Math" panose="02040503050406030204" pitchFamily="18" charset="0"/>
                            </a:rPr>
                            <m:t>𝒱</m:t>
                          </m:r>
                        </m:sub>
                        <m:sup/>
                        <m:e>
                          <m:sSup>
                            <m:sSupPr>
                              <m:ctrlPr>
                                <a:rPr lang="tr-TR" b="0" i="1" smtClean="0">
                                  <a:latin typeface="Cambria Math" panose="02040503050406030204" pitchFamily="18" charset="0"/>
                                  <a:ea typeface="Cambria Math" panose="02040503050406030204" pitchFamily="18" charset="0"/>
                                </a:rPr>
                              </m:ctrlPr>
                            </m:sSupPr>
                            <m:e>
                              <m:d>
                                <m:dPr>
                                  <m:begChr m:val="["/>
                                  <m:endChr m:val="]"/>
                                  <m:ctrlPr>
                                    <a:rPr lang="tr-TR" b="0" i="1" smtClean="0">
                                      <a:latin typeface="Cambria Math" panose="02040503050406030204" pitchFamily="18" charset="0"/>
                                    </a:rPr>
                                  </m:ctrlPr>
                                </m:dPr>
                                <m:e>
                                  <m:nary>
                                    <m:naryPr>
                                      <m:chr m:val="∑"/>
                                      <m:supHide m:val="on"/>
                                      <m:ctrlPr>
                                        <a:rPr lang="tr-TR" b="0" i="1" smtClean="0">
                                          <a:latin typeface="Cambria Math" panose="02040503050406030204" pitchFamily="18" charset="0"/>
                                        </a:rPr>
                                      </m:ctrlPr>
                                    </m:naryPr>
                                    <m:sub>
                                      <m:r>
                                        <a:rPr lang="tr-TR" b="0" i="1" smtClean="0">
                                          <a:latin typeface="Cambria Math" panose="02040503050406030204" pitchFamily="18" charset="0"/>
                                          <a:ea typeface="Cambria Math" panose="02040503050406030204" pitchFamily="18" charset="0"/>
                                        </a:rPr>
                                        <m:t>𝑗</m:t>
                                      </m:r>
                                      <m:r>
                                        <a:rPr lang="tr-TR" b="0" i="1" smtClean="0">
                                          <a:latin typeface="Cambria Math" panose="02040503050406030204" pitchFamily="18" charset="0"/>
                                          <a:ea typeface="Cambria Math" panose="02040503050406030204" pitchFamily="18" charset="0"/>
                                        </a:rPr>
                                        <m:t>∈</m:t>
                                      </m:r>
                                      <m:sSub>
                                        <m:sSubPr>
                                          <m:ctrlPr>
                                            <a:rPr lang="tr-TR" b="0" i="1" smtClean="0">
                                              <a:latin typeface="Cambria Math" panose="02040503050406030204" pitchFamily="18" charset="0"/>
                                              <a:ea typeface="Cambria Math" panose="02040503050406030204" pitchFamily="18" charset="0"/>
                                            </a:rPr>
                                          </m:ctrlPr>
                                        </m:sSubPr>
                                        <m:e>
                                          <m:r>
                                            <a:rPr lang="tr-TR" b="0" i="1" smtClean="0">
                                              <a:latin typeface="Cambria Math" panose="02040503050406030204" pitchFamily="18" charset="0"/>
                                              <a:ea typeface="Cambria Math" panose="02040503050406030204" pitchFamily="18" charset="0"/>
                                            </a:rPr>
                                            <m:t>𝒩</m:t>
                                          </m:r>
                                        </m:e>
                                        <m:sub>
                                          <m:r>
                                            <a:rPr lang="tr-TR" b="0" i="1" smtClean="0">
                                              <a:latin typeface="Cambria Math" panose="02040503050406030204" pitchFamily="18" charset="0"/>
                                              <a:ea typeface="Cambria Math" panose="02040503050406030204" pitchFamily="18" charset="0"/>
                                            </a:rPr>
                                            <m:t>𝑖</m:t>
                                          </m:r>
                                        </m:sub>
                                      </m:sSub>
                                    </m:sub>
                                    <m:sup/>
                                    <m:e>
                                      <m:sSub>
                                        <m:sSubPr>
                                          <m:ctrlPr>
                                            <a:rPr lang="tr-TR" b="0" i="1" smtClean="0">
                                              <a:latin typeface="Cambria Math" panose="02040503050406030204" pitchFamily="18" charset="0"/>
                                              <a:ea typeface="Cambria Math" panose="02040503050406030204" pitchFamily="18" charset="0"/>
                                            </a:rPr>
                                          </m:ctrlPr>
                                        </m:sSubPr>
                                        <m:e>
                                          <m:r>
                                            <a:rPr lang="tr-TR" b="0" i="1" smtClean="0">
                                              <a:latin typeface="Cambria Math" panose="02040503050406030204" pitchFamily="18" charset="0"/>
                                              <a:ea typeface="Cambria Math" panose="02040503050406030204" pitchFamily="18" charset="0"/>
                                            </a:rPr>
                                            <m:t>𝑊</m:t>
                                          </m:r>
                                        </m:e>
                                        <m:sub>
                                          <m:r>
                                            <a:rPr lang="tr-TR" b="0" i="1" smtClean="0">
                                              <a:latin typeface="Cambria Math" panose="02040503050406030204" pitchFamily="18" charset="0"/>
                                              <a:ea typeface="Cambria Math" panose="02040503050406030204" pitchFamily="18" charset="0"/>
                                            </a:rPr>
                                            <m:t>𝑖</m:t>
                                          </m:r>
                                          <m:r>
                                            <a:rPr lang="tr-TR" b="0" i="1" smtClean="0">
                                              <a:latin typeface="Cambria Math" panose="02040503050406030204" pitchFamily="18" charset="0"/>
                                              <a:ea typeface="Cambria Math" panose="02040503050406030204" pitchFamily="18" charset="0"/>
                                            </a:rPr>
                                            <m:t>,</m:t>
                                          </m:r>
                                          <m:r>
                                            <a:rPr lang="tr-TR" b="0" i="1" smtClean="0">
                                              <a:latin typeface="Cambria Math" panose="02040503050406030204" pitchFamily="18" charset="0"/>
                                              <a:ea typeface="Cambria Math" panose="02040503050406030204" pitchFamily="18" charset="0"/>
                                            </a:rPr>
                                            <m:t>𝑗</m:t>
                                          </m:r>
                                        </m:sub>
                                      </m:sSub>
                                      <m:sSup>
                                        <m:sSupPr>
                                          <m:ctrlPr>
                                            <a:rPr lang="tr-TR" b="0" i="1" smtClean="0">
                                              <a:latin typeface="Cambria Math" panose="02040503050406030204" pitchFamily="18" charset="0"/>
                                              <a:ea typeface="Cambria Math" panose="02040503050406030204" pitchFamily="18" charset="0"/>
                                            </a:rPr>
                                          </m:ctrlPr>
                                        </m:sSupPr>
                                        <m:e>
                                          <m:d>
                                            <m:dPr>
                                              <m:begChr m:val="["/>
                                              <m:endChr m:val="]"/>
                                              <m:ctrlPr>
                                                <a:rPr lang="tr-TR" b="0" i="1" smtClean="0">
                                                  <a:latin typeface="Cambria Math" panose="02040503050406030204" pitchFamily="18" charset="0"/>
                                                  <a:ea typeface="Cambria Math" panose="02040503050406030204" pitchFamily="18" charset="0"/>
                                                </a:rPr>
                                              </m:ctrlPr>
                                            </m:dPr>
                                            <m:e>
                                              <m:r>
                                                <a:rPr lang="tr-TR" b="0" i="1" smtClean="0">
                                                  <a:latin typeface="Cambria Math" panose="02040503050406030204" pitchFamily="18" charset="0"/>
                                                  <a:ea typeface="Cambria Math" panose="02040503050406030204" pitchFamily="18" charset="0"/>
                                                </a:rPr>
                                                <m:t>𝑓</m:t>
                                              </m:r>
                                              <m:d>
                                                <m:dPr>
                                                  <m:ctrlPr>
                                                    <a:rPr lang="tr-TR" b="0" i="1" smtClean="0">
                                                      <a:latin typeface="Cambria Math" panose="02040503050406030204" pitchFamily="18" charset="0"/>
                                                      <a:ea typeface="Cambria Math" panose="02040503050406030204" pitchFamily="18" charset="0"/>
                                                    </a:rPr>
                                                  </m:ctrlPr>
                                                </m:dPr>
                                                <m:e>
                                                  <m:r>
                                                    <a:rPr lang="tr-TR" b="0" i="1" smtClean="0">
                                                      <a:latin typeface="Cambria Math" panose="02040503050406030204" pitchFamily="18" charset="0"/>
                                                      <a:ea typeface="Cambria Math" panose="02040503050406030204" pitchFamily="18" charset="0"/>
                                                    </a:rPr>
                                                    <m:t>𝑗</m:t>
                                                  </m:r>
                                                </m:e>
                                              </m:d>
                                              <m:r>
                                                <a:rPr lang="tr-TR" b="0" i="1" smtClean="0">
                                                  <a:latin typeface="Cambria Math" panose="02040503050406030204" pitchFamily="18" charset="0"/>
                                                  <a:ea typeface="Cambria Math" panose="02040503050406030204" pitchFamily="18" charset="0"/>
                                                </a:rPr>
                                                <m:t>−</m:t>
                                              </m:r>
                                              <m:r>
                                                <a:rPr lang="tr-TR" b="0" i="1" smtClean="0">
                                                  <a:latin typeface="Cambria Math" panose="02040503050406030204" pitchFamily="18" charset="0"/>
                                                  <a:ea typeface="Cambria Math" panose="02040503050406030204" pitchFamily="18" charset="0"/>
                                                </a:rPr>
                                                <m:t>𝑓</m:t>
                                              </m:r>
                                              <m:d>
                                                <m:dPr>
                                                  <m:ctrlPr>
                                                    <a:rPr lang="tr-TR" b="0" i="1" smtClean="0">
                                                      <a:latin typeface="Cambria Math" panose="02040503050406030204" pitchFamily="18" charset="0"/>
                                                      <a:ea typeface="Cambria Math" panose="02040503050406030204" pitchFamily="18" charset="0"/>
                                                    </a:rPr>
                                                  </m:ctrlPr>
                                                </m:dPr>
                                                <m:e>
                                                  <m:r>
                                                    <a:rPr lang="tr-TR" b="0" i="1" smtClean="0">
                                                      <a:latin typeface="Cambria Math" panose="02040503050406030204" pitchFamily="18" charset="0"/>
                                                      <a:ea typeface="Cambria Math" panose="02040503050406030204" pitchFamily="18" charset="0"/>
                                                    </a:rPr>
                                                    <m:t>𝑖</m:t>
                                                  </m:r>
                                                </m:e>
                                              </m:d>
                                            </m:e>
                                          </m:d>
                                        </m:e>
                                        <m:sup>
                                          <m:r>
                                            <a:rPr lang="tr-TR" b="0" i="1" smtClean="0">
                                              <a:latin typeface="Cambria Math" panose="02040503050406030204" pitchFamily="18" charset="0"/>
                                              <a:ea typeface="Cambria Math" panose="02040503050406030204" pitchFamily="18" charset="0"/>
                                            </a:rPr>
                                            <m:t>2</m:t>
                                          </m:r>
                                        </m:sup>
                                      </m:sSup>
                                    </m:e>
                                  </m:nary>
                                </m:e>
                              </m:d>
                            </m:e>
                            <m:sup>
                              <m:f>
                                <m:fPr>
                                  <m:ctrlPr>
                                    <a:rPr lang="tr-TR" b="0" i="1" smtClean="0">
                                      <a:latin typeface="Cambria Math" panose="02040503050406030204" pitchFamily="18" charset="0"/>
                                      <a:ea typeface="Cambria Math" panose="02040503050406030204" pitchFamily="18" charset="0"/>
                                    </a:rPr>
                                  </m:ctrlPr>
                                </m:fPr>
                                <m:num>
                                  <m:r>
                                    <a:rPr lang="tr-TR" b="0" i="1" smtClean="0">
                                      <a:latin typeface="Cambria Math" panose="02040503050406030204" pitchFamily="18" charset="0"/>
                                      <a:ea typeface="Cambria Math" panose="02040503050406030204" pitchFamily="18" charset="0"/>
                                    </a:rPr>
                                    <m:t>𝑝</m:t>
                                  </m:r>
                                </m:num>
                                <m:den>
                                  <m:r>
                                    <a:rPr lang="tr-TR" b="0" i="1" smtClean="0">
                                      <a:latin typeface="Cambria Math" panose="02040503050406030204" pitchFamily="18" charset="0"/>
                                      <a:ea typeface="Cambria Math" panose="02040503050406030204" pitchFamily="18" charset="0"/>
                                    </a:rPr>
                                    <m:t>2</m:t>
                                  </m:r>
                                </m:den>
                              </m:f>
                            </m:sup>
                          </m:sSup>
                        </m:e>
                      </m:nary>
                    </m:oMath>
                  </m:oMathPara>
                </a14:m>
                <a:endParaRPr lang="tr-TR" b="0" dirty="0">
                  <a:ea typeface="Cambria Math" panose="02040503050406030204" pitchFamily="18" charset="0"/>
                </a:endParaRPr>
              </a:p>
              <a:p>
                <a:pPr marL="0" indent="0">
                  <a:buNone/>
                </a:pPr>
                <a:r>
                  <a:rPr lang="en-US" dirty="0">
                    <a:ea typeface="Cambria Math" panose="02040503050406030204" pitchFamily="18" charset="0"/>
                  </a:rPr>
                  <a:t>This is for global smoothness</a:t>
                </a:r>
              </a:p>
              <a:p>
                <a:pPr marL="0" indent="0">
                  <a:buNone/>
                </a:pPr>
                <a:endParaRPr lang="en-US" b="0" dirty="0">
                  <a:ea typeface="Cambria Math" panose="02040503050406030204" pitchFamily="18" charset="0"/>
                </a:endParaRPr>
              </a:p>
              <a:p>
                <a:pPr marL="0" indent="0">
                  <a:buNone/>
                </a:pPr>
                <a14:m>
                  <m:oMath xmlns:m="http://schemas.openxmlformats.org/officeDocument/2006/math">
                    <m:sSub>
                      <m:sSubPr>
                        <m:ctrlPr>
                          <a:rPr lang="tr-TR" b="0" i="1" smtClean="0">
                            <a:latin typeface="Cambria Math" panose="02040503050406030204" pitchFamily="18" charset="0"/>
                            <a:ea typeface="Cambria Math" panose="02040503050406030204" pitchFamily="18" charset="0"/>
                          </a:rPr>
                        </m:ctrlPr>
                      </m:sSubPr>
                      <m:e>
                        <m:r>
                          <a:rPr lang="tr-TR" b="0" i="1" smtClean="0">
                            <a:latin typeface="Cambria Math" panose="02040503050406030204" pitchFamily="18" charset="0"/>
                            <a:ea typeface="Cambria Math" panose="02040503050406030204" pitchFamily="18" charset="0"/>
                          </a:rPr>
                          <m:t>𝑆</m:t>
                        </m:r>
                      </m:e>
                      <m:sub>
                        <m:r>
                          <a:rPr lang="tr-TR" b="0" i="1" smtClean="0">
                            <a:latin typeface="Cambria Math" panose="02040503050406030204" pitchFamily="18" charset="0"/>
                            <a:ea typeface="Cambria Math" panose="02040503050406030204" pitchFamily="18" charset="0"/>
                          </a:rPr>
                          <m:t>1</m:t>
                        </m:r>
                      </m:sub>
                    </m:sSub>
                    <m:r>
                      <a:rPr lang="tr-TR" b="0" i="1" smtClean="0">
                        <a:latin typeface="Cambria Math" panose="02040503050406030204" pitchFamily="18" charset="0"/>
                        <a:ea typeface="Cambria Math" panose="02040503050406030204" pitchFamily="18" charset="0"/>
                      </a:rPr>
                      <m:t>(</m:t>
                    </m:r>
                    <m:r>
                      <a:rPr lang="tr-TR" b="0" i="1" smtClean="0">
                        <a:latin typeface="Cambria Math" panose="02040503050406030204" pitchFamily="18" charset="0"/>
                        <a:ea typeface="Cambria Math" panose="02040503050406030204" pitchFamily="18" charset="0"/>
                      </a:rPr>
                      <m:t>𝑓</m:t>
                    </m:r>
                    <m:r>
                      <a:rPr lang="tr-TR" b="0" i="1" smtClean="0">
                        <a:latin typeface="Cambria Math" panose="02040503050406030204" pitchFamily="18" charset="0"/>
                        <a:ea typeface="Cambria Math" panose="02040503050406030204" pitchFamily="18" charset="0"/>
                      </a:rPr>
                      <m:t>)</m:t>
                    </m:r>
                  </m:oMath>
                </a14:m>
                <a:r>
                  <a:rPr lang="en-US" b="0" dirty="0">
                    <a:ea typeface="Cambria Math" panose="02040503050406030204" pitchFamily="18" charset="0"/>
                  </a:rPr>
                  <a:t> is the total variation of the signal with respect to the graph</a:t>
                </a:r>
              </a:p>
              <a:p>
                <a:pPr marL="0" indent="0">
                  <a:buNone/>
                </a:pPr>
                <a:endParaRPr lang="tr-TR" b="0" dirty="0">
                  <a:ea typeface="Cambria Math" panose="02040503050406030204" pitchFamily="18" charset="0"/>
                </a:endParaRPr>
              </a:p>
              <a:p>
                <a:pPr marL="0" indent="0">
                  <a:buNone/>
                </a:pPr>
                <a:endParaRPr lang="tr-TR" b="0" dirty="0">
                  <a:ea typeface="Cambria Math" panose="02040503050406030204" pitchFamily="18" charset="0"/>
                </a:endParaRPr>
              </a:p>
              <a:p>
                <a:pPr marL="0" indent="0">
                  <a:buNone/>
                </a:pPr>
                <a:endParaRPr lang="tr-TR" b="0" dirty="0">
                  <a:ea typeface="Cambria Math" panose="02040503050406030204" pitchFamily="18" charset="0"/>
                </a:endParaRPr>
              </a:p>
              <a:p>
                <a:pPr marL="0" indent="0">
                  <a:buNone/>
                </a:pPr>
                <a:endParaRPr lang="en-CH" dirty="0"/>
              </a:p>
              <a:p>
                <a:endParaRPr lang="en-CH" dirty="0"/>
              </a:p>
            </p:txBody>
          </p:sp>
        </mc:Choice>
        <mc:Fallback>
          <p:sp>
            <p:nvSpPr>
              <p:cNvPr id="3" name="Content Placeholder 2">
                <a:extLst>
                  <a:ext uri="{FF2B5EF4-FFF2-40B4-BE49-F238E27FC236}">
                    <a16:creationId xmlns:a16="http://schemas.microsoft.com/office/drawing/2014/main" id="{57FE9AE0-8215-864F-BF5A-C9DCEF092B2A}"/>
                  </a:ext>
                </a:extLst>
              </p:cNvPr>
              <p:cNvSpPr>
                <a:spLocks noGrp="1" noRot="1" noChangeAspect="1" noMove="1" noResize="1" noEditPoints="1" noAdjustHandles="1" noChangeArrowheads="1" noChangeShapeType="1" noTextEdit="1"/>
              </p:cNvSpPr>
              <p:nvPr>
                <p:ph idx="1"/>
              </p:nvPr>
            </p:nvSpPr>
            <p:spPr>
              <a:blipFill>
                <a:blip r:embed="rId2"/>
                <a:stretch>
                  <a:fillRect l="-1206" t="-22965"/>
                </a:stretch>
              </a:blipFill>
            </p:spPr>
            <p:txBody>
              <a:bodyPr/>
              <a:lstStyle/>
              <a:p>
                <a:r>
                  <a:rPr lang="en-CH">
                    <a:noFill/>
                  </a:rPr>
                  <a:t> </a:t>
                </a:r>
              </a:p>
            </p:txBody>
          </p:sp>
        </mc:Fallback>
      </mc:AlternateContent>
    </p:spTree>
    <p:extLst>
      <p:ext uri="{BB962C8B-B14F-4D97-AF65-F5344CB8AC3E}">
        <p14:creationId xmlns:p14="http://schemas.microsoft.com/office/powerpoint/2010/main" val="35261581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1146A3-0652-364E-AB42-B28DDCF5B80D}"/>
              </a:ext>
            </a:extLst>
          </p:cNvPr>
          <p:cNvSpPr>
            <a:spLocks noGrp="1"/>
          </p:cNvSpPr>
          <p:nvPr>
            <p:ph type="title"/>
          </p:nvPr>
        </p:nvSpPr>
        <p:spPr/>
        <p:txBody>
          <a:bodyPr/>
          <a:lstStyle/>
          <a:p>
            <a:r>
              <a:rPr lang="en-CH" b="1" dirty="0"/>
              <a:t>Signal Smoothness wrt Intrinsic Structure of Graph</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57FE9AE0-8215-864F-BF5A-C9DCEF092B2A}"/>
                  </a:ext>
                </a:extLst>
              </p:cNvPr>
              <p:cNvSpPr>
                <a:spLocks noGrp="1"/>
              </p:cNvSpPr>
              <p:nvPr>
                <p:ph idx="1"/>
              </p:nvPr>
            </p:nvSpPr>
            <p:spPr>
              <a:xfrm>
                <a:off x="838200" y="1825625"/>
                <a:ext cx="10515600" cy="4885418"/>
              </a:xfrm>
            </p:spPr>
            <p:txBody>
              <a:bodyPr>
                <a:normAutofit/>
              </a:bodyPr>
              <a:lstStyle/>
              <a:p>
                <a:r>
                  <a:rPr lang="tr-TR" u="sng" dirty="0"/>
                  <a:t>Discrete p-</a:t>
                </a:r>
                <a:r>
                  <a:rPr lang="tr-TR" u="sng" dirty="0" err="1"/>
                  <a:t>Dirichlet</a:t>
                </a:r>
                <a:r>
                  <a:rPr lang="tr-TR" u="sng" dirty="0"/>
                  <a:t> form of </a:t>
                </a:r>
                <a14:m>
                  <m:oMath xmlns:m="http://schemas.openxmlformats.org/officeDocument/2006/math">
                    <m:r>
                      <a:rPr lang="tr-TR" b="0" i="1" u="sng" smtClean="0">
                        <a:latin typeface="Cambria Math" panose="02040503050406030204" pitchFamily="18" charset="0"/>
                      </a:rPr>
                      <m:t>𝑓</m:t>
                    </m:r>
                  </m:oMath>
                </a14:m>
                <a:r>
                  <a:rPr lang="tr-TR" u="sng" dirty="0">
                    <a:ea typeface="Cambria Math" panose="02040503050406030204" pitchFamily="18" charset="0"/>
                  </a:rPr>
                  <a:t>:</a:t>
                </a:r>
              </a:p>
              <a:p>
                <a:pPr marL="0" indent="0">
                  <a:buNone/>
                </a:pPr>
                <a14:m>
                  <m:oMathPara xmlns:m="http://schemas.openxmlformats.org/officeDocument/2006/math">
                    <m:oMathParaPr>
                      <m:jc m:val="centerGroup"/>
                    </m:oMathParaPr>
                    <m:oMath xmlns:m="http://schemas.openxmlformats.org/officeDocument/2006/math">
                      <m:sSub>
                        <m:sSubPr>
                          <m:ctrlPr>
                            <a:rPr lang="tr-TR" b="0" i="1" smtClean="0">
                              <a:latin typeface="Cambria Math" panose="02040503050406030204" pitchFamily="18" charset="0"/>
                              <a:ea typeface="Cambria Math" panose="02040503050406030204" pitchFamily="18" charset="0"/>
                            </a:rPr>
                          </m:ctrlPr>
                        </m:sSubPr>
                        <m:e>
                          <m:r>
                            <a:rPr lang="tr-TR" b="0" i="1" smtClean="0">
                              <a:latin typeface="Cambria Math" panose="02040503050406030204" pitchFamily="18" charset="0"/>
                              <a:ea typeface="Cambria Math" panose="02040503050406030204" pitchFamily="18" charset="0"/>
                            </a:rPr>
                            <m:t>𝑆</m:t>
                          </m:r>
                        </m:e>
                        <m:sub>
                          <m:r>
                            <a:rPr lang="tr-TR" b="0" i="1" smtClean="0">
                              <a:latin typeface="Cambria Math" panose="02040503050406030204" pitchFamily="18" charset="0"/>
                              <a:ea typeface="Cambria Math" panose="02040503050406030204" pitchFamily="18" charset="0"/>
                            </a:rPr>
                            <m:t>2</m:t>
                          </m:r>
                        </m:sub>
                      </m:sSub>
                      <m:d>
                        <m:dPr>
                          <m:ctrlPr>
                            <a:rPr lang="tr-TR" b="0" i="1" smtClean="0">
                              <a:latin typeface="Cambria Math" panose="02040503050406030204" pitchFamily="18" charset="0"/>
                              <a:ea typeface="Cambria Math" panose="02040503050406030204" pitchFamily="18" charset="0"/>
                            </a:rPr>
                          </m:ctrlPr>
                        </m:dPr>
                        <m:e>
                          <m:r>
                            <a:rPr lang="tr-TR" b="0" i="1" smtClean="0">
                              <a:latin typeface="Cambria Math" panose="02040503050406030204" pitchFamily="18" charset="0"/>
                              <a:ea typeface="Cambria Math" panose="02040503050406030204" pitchFamily="18" charset="0"/>
                            </a:rPr>
                            <m:t>𝑓</m:t>
                          </m:r>
                        </m:e>
                      </m:d>
                      <m:r>
                        <a:rPr lang="tr-TR" b="0" i="1" smtClean="0">
                          <a:latin typeface="Cambria Math" panose="02040503050406030204" pitchFamily="18" charset="0"/>
                          <a:ea typeface="Cambria Math" panose="02040503050406030204" pitchFamily="18" charset="0"/>
                        </a:rPr>
                        <m:t>=</m:t>
                      </m:r>
                      <m:f>
                        <m:fPr>
                          <m:ctrlPr>
                            <a:rPr lang="tr-TR" b="0" i="1" smtClean="0">
                              <a:latin typeface="Cambria Math" panose="02040503050406030204" pitchFamily="18" charset="0"/>
                              <a:ea typeface="Cambria Math" panose="02040503050406030204" pitchFamily="18" charset="0"/>
                            </a:rPr>
                          </m:ctrlPr>
                        </m:fPr>
                        <m:num>
                          <m:r>
                            <a:rPr lang="tr-TR" b="0" i="1" smtClean="0">
                              <a:latin typeface="Cambria Math" panose="02040503050406030204" pitchFamily="18" charset="0"/>
                              <a:ea typeface="Cambria Math" panose="02040503050406030204" pitchFamily="18" charset="0"/>
                            </a:rPr>
                            <m:t>1</m:t>
                          </m:r>
                        </m:num>
                        <m:den>
                          <m:r>
                            <a:rPr lang="tr-TR" b="0" i="1" smtClean="0">
                              <a:latin typeface="Cambria Math" panose="02040503050406030204" pitchFamily="18" charset="0"/>
                              <a:ea typeface="Cambria Math" panose="02040503050406030204" pitchFamily="18" charset="0"/>
                            </a:rPr>
                            <m:t>2</m:t>
                          </m:r>
                        </m:den>
                      </m:f>
                      <m:nary>
                        <m:naryPr>
                          <m:chr m:val="∑"/>
                          <m:supHide m:val="on"/>
                          <m:ctrlPr>
                            <a:rPr lang="tr-TR" b="0" i="1" smtClean="0">
                              <a:latin typeface="Cambria Math" panose="02040503050406030204" pitchFamily="18" charset="0"/>
                              <a:ea typeface="Cambria Math" panose="02040503050406030204" pitchFamily="18" charset="0"/>
                            </a:rPr>
                          </m:ctrlPr>
                        </m:naryPr>
                        <m:sub>
                          <m:r>
                            <m:rPr>
                              <m:brk m:alnAt="7"/>
                            </m:rPr>
                            <a:rPr lang="tr-TR" b="0" i="1" smtClean="0">
                              <a:latin typeface="Cambria Math" panose="02040503050406030204" pitchFamily="18" charset="0"/>
                              <a:ea typeface="Cambria Math" panose="02040503050406030204" pitchFamily="18" charset="0"/>
                            </a:rPr>
                            <m:t>𝑖</m:t>
                          </m:r>
                          <m:r>
                            <a:rPr lang="tr-TR" b="0" i="1" smtClean="0">
                              <a:latin typeface="Cambria Math" panose="02040503050406030204" pitchFamily="18" charset="0"/>
                              <a:ea typeface="Cambria Math" panose="02040503050406030204" pitchFamily="18" charset="0"/>
                            </a:rPr>
                            <m:t>∈</m:t>
                          </m:r>
                          <m:r>
                            <a:rPr lang="tr-TR" b="0" i="1" smtClean="0">
                              <a:latin typeface="Cambria Math" panose="02040503050406030204" pitchFamily="18" charset="0"/>
                              <a:ea typeface="Cambria Math" panose="02040503050406030204" pitchFamily="18" charset="0"/>
                            </a:rPr>
                            <m:t>𝒱</m:t>
                          </m:r>
                        </m:sub>
                        <m:sup/>
                        <m:e>
                          <m:nary>
                            <m:naryPr>
                              <m:chr m:val="∑"/>
                              <m:supHide m:val="on"/>
                              <m:ctrlPr>
                                <a:rPr lang="tr-TR" b="0" i="1" smtClean="0">
                                  <a:latin typeface="Cambria Math" panose="02040503050406030204" pitchFamily="18" charset="0"/>
                                </a:rPr>
                              </m:ctrlPr>
                            </m:naryPr>
                            <m:sub>
                              <m:r>
                                <a:rPr lang="tr-TR" b="0" i="1" smtClean="0">
                                  <a:latin typeface="Cambria Math" panose="02040503050406030204" pitchFamily="18" charset="0"/>
                                  <a:ea typeface="Cambria Math" panose="02040503050406030204" pitchFamily="18" charset="0"/>
                                </a:rPr>
                                <m:t>𝑗</m:t>
                              </m:r>
                              <m:r>
                                <a:rPr lang="tr-TR" b="0" i="1" smtClean="0">
                                  <a:latin typeface="Cambria Math" panose="02040503050406030204" pitchFamily="18" charset="0"/>
                                  <a:ea typeface="Cambria Math" panose="02040503050406030204" pitchFamily="18" charset="0"/>
                                </a:rPr>
                                <m:t>∈</m:t>
                              </m:r>
                              <m:sSub>
                                <m:sSubPr>
                                  <m:ctrlPr>
                                    <a:rPr lang="tr-TR" b="0" i="1" smtClean="0">
                                      <a:latin typeface="Cambria Math" panose="02040503050406030204" pitchFamily="18" charset="0"/>
                                      <a:ea typeface="Cambria Math" panose="02040503050406030204" pitchFamily="18" charset="0"/>
                                    </a:rPr>
                                  </m:ctrlPr>
                                </m:sSubPr>
                                <m:e>
                                  <m:r>
                                    <a:rPr lang="tr-TR" b="0" i="1" smtClean="0">
                                      <a:latin typeface="Cambria Math" panose="02040503050406030204" pitchFamily="18" charset="0"/>
                                      <a:ea typeface="Cambria Math" panose="02040503050406030204" pitchFamily="18" charset="0"/>
                                    </a:rPr>
                                    <m:t>𝒩</m:t>
                                  </m:r>
                                </m:e>
                                <m:sub>
                                  <m:r>
                                    <a:rPr lang="tr-TR" b="0" i="1" smtClean="0">
                                      <a:latin typeface="Cambria Math" panose="02040503050406030204" pitchFamily="18" charset="0"/>
                                      <a:ea typeface="Cambria Math" panose="02040503050406030204" pitchFamily="18" charset="0"/>
                                    </a:rPr>
                                    <m:t>𝑖</m:t>
                                  </m:r>
                                </m:sub>
                              </m:sSub>
                            </m:sub>
                            <m:sup/>
                            <m:e>
                              <m:sSub>
                                <m:sSubPr>
                                  <m:ctrlPr>
                                    <a:rPr lang="tr-TR" b="0" i="1" smtClean="0">
                                      <a:latin typeface="Cambria Math" panose="02040503050406030204" pitchFamily="18" charset="0"/>
                                      <a:ea typeface="Cambria Math" panose="02040503050406030204" pitchFamily="18" charset="0"/>
                                    </a:rPr>
                                  </m:ctrlPr>
                                </m:sSubPr>
                                <m:e>
                                  <m:r>
                                    <a:rPr lang="tr-TR" b="0" i="1" smtClean="0">
                                      <a:latin typeface="Cambria Math" panose="02040503050406030204" pitchFamily="18" charset="0"/>
                                      <a:ea typeface="Cambria Math" panose="02040503050406030204" pitchFamily="18" charset="0"/>
                                    </a:rPr>
                                    <m:t>𝑊</m:t>
                                  </m:r>
                                </m:e>
                                <m:sub>
                                  <m:r>
                                    <a:rPr lang="tr-TR" b="0" i="1" smtClean="0">
                                      <a:latin typeface="Cambria Math" panose="02040503050406030204" pitchFamily="18" charset="0"/>
                                      <a:ea typeface="Cambria Math" panose="02040503050406030204" pitchFamily="18" charset="0"/>
                                    </a:rPr>
                                    <m:t>𝑖</m:t>
                                  </m:r>
                                  <m:r>
                                    <a:rPr lang="tr-TR" b="0" i="1" smtClean="0">
                                      <a:latin typeface="Cambria Math" panose="02040503050406030204" pitchFamily="18" charset="0"/>
                                      <a:ea typeface="Cambria Math" panose="02040503050406030204" pitchFamily="18" charset="0"/>
                                    </a:rPr>
                                    <m:t>,</m:t>
                                  </m:r>
                                  <m:r>
                                    <a:rPr lang="tr-TR" b="0" i="1" smtClean="0">
                                      <a:latin typeface="Cambria Math" panose="02040503050406030204" pitchFamily="18" charset="0"/>
                                      <a:ea typeface="Cambria Math" panose="02040503050406030204" pitchFamily="18" charset="0"/>
                                    </a:rPr>
                                    <m:t>𝑗</m:t>
                                  </m:r>
                                </m:sub>
                              </m:sSub>
                              <m:sSup>
                                <m:sSupPr>
                                  <m:ctrlPr>
                                    <a:rPr lang="tr-TR" b="0" i="1" smtClean="0">
                                      <a:latin typeface="Cambria Math" panose="02040503050406030204" pitchFamily="18" charset="0"/>
                                      <a:ea typeface="Cambria Math" panose="02040503050406030204" pitchFamily="18" charset="0"/>
                                    </a:rPr>
                                  </m:ctrlPr>
                                </m:sSupPr>
                                <m:e>
                                  <m:d>
                                    <m:dPr>
                                      <m:begChr m:val="["/>
                                      <m:endChr m:val="]"/>
                                      <m:ctrlPr>
                                        <a:rPr lang="tr-TR" b="0" i="1" smtClean="0">
                                          <a:latin typeface="Cambria Math" panose="02040503050406030204" pitchFamily="18" charset="0"/>
                                          <a:ea typeface="Cambria Math" panose="02040503050406030204" pitchFamily="18" charset="0"/>
                                        </a:rPr>
                                      </m:ctrlPr>
                                    </m:dPr>
                                    <m:e>
                                      <m:r>
                                        <a:rPr lang="tr-TR" b="0" i="1" smtClean="0">
                                          <a:latin typeface="Cambria Math" panose="02040503050406030204" pitchFamily="18" charset="0"/>
                                          <a:ea typeface="Cambria Math" panose="02040503050406030204" pitchFamily="18" charset="0"/>
                                        </a:rPr>
                                        <m:t>𝑓</m:t>
                                      </m:r>
                                      <m:d>
                                        <m:dPr>
                                          <m:ctrlPr>
                                            <a:rPr lang="tr-TR" b="0" i="1" smtClean="0">
                                              <a:latin typeface="Cambria Math" panose="02040503050406030204" pitchFamily="18" charset="0"/>
                                              <a:ea typeface="Cambria Math" panose="02040503050406030204" pitchFamily="18" charset="0"/>
                                            </a:rPr>
                                          </m:ctrlPr>
                                        </m:dPr>
                                        <m:e>
                                          <m:r>
                                            <a:rPr lang="tr-TR" b="0" i="1" smtClean="0">
                                              <a:latin typeface="Cambria Math" panose="02040503050406030204" pitchFamily="18" charset="0"/>
                                              <a:ea typeface="Cambria Math" panose="02040503050406030204" pitchFamily="18" charset="0"/>
                                            </a:rPr>
                                            <m:t>𝑗</m:t>
                                          </m:r>
                                        </m:e>
                                      </m:d>
                                      <m:r>
                                        <a:rPr lang="tr-TR" b="0" i="1" smtClean="0">
                                          <a:latin typeface="Cambria Math" panose="02040503050406030204" pitchFamily="18" charset="0"/>
                                          <a:ea typeface="Cambria Math" panose="02040503050406030204" pitchFamily="18" charset="0"/>
                                        </a:rPr>
                                        <m:t>−</m:t>
                                      </m:r>
                                      <m:r>
                                        <a:rPr lang="tr-TR" b="0" i="1" smtClean="0">
                                          <a:latin typeface="Cambria Math" panose="02040503050406030204" pitchFamily="18" charset="0"/>
                                          <a:ea typeface="Cambria Math" panose="02040503050406030204" pitchFamily="18" charset="0"/>
                                        </a:rPr>
                                        <m:t>𝑓</m:t>
                                      </m:r>
                                      <m:d>
                                        <m:dPr>
                                          <m:ctrlPr>
                                            <a:rPr lang="tr-TR" b="0" i="1" smtClean="0">
                                              <a:latin typeface="Cambria Math" panose="02040503050406030204" pitchFamily="18" charset="0"/>
                                              <a:ea typeface="Cambria Math" panose="02040503050406030204" pitchFamily="18" charset="0"/>
                                            </a:rPr>
                                          </m:ctrlPr>
                                        </m:dPr>
                                        <m:e>
                                          <m:r>
                                            <a:rPr lang="tr-TR" b="0" i="1" smtClean="0">
                                              <a:latin typeface="Cambria Math" panose="02040503050406030204" pitchFamily="18" charset="0"/>
                                              <a:ea typeface="Cambria Math" panose="02040503050406030204" pitchFamily="18" charset="0"/>
                                            </a:rPr>
                                            <m:t>𝑖</m:t>
                                          </m:r>
                                        </m:e>
                                      </m:d>
                                    </m:e>
                                  </m:d>
                                </m:e>
                                <m:sup>
                                  <m:r>
                                    <a:rPr lang="tr-TR" b="0" i="1" smtClean="0">
                                      <a:latin typeface="Cambria Math" panose="02040503050406030204" pitchFamily="18" charset="0"/>
                                      <a:ea typeface="Cambria Math" panose="02040503050406030204" pitchFamily="18" charset="0"/>
                                    </a:rPr>
                                    <m:t>2</m:t>
                                  </m:r>
                                </m:sup>
                              </m:sSup>
                            </m:e>
                          </m:nary>
                        </m:e>
                      </m:nary>
                      <m:r>
                        <a:rPr lang="tr-TR" b="0" i="1" smtClean="0">
                          <a:latin typeface="Cambria Math" panose="02040503050406030204" pitchFamily="18" charset="0"/>
                          <a:ea typeface="Cambria Math" panose="02040503050406030204" pitchFamily="18" charset="0"/>
                        </a:rPr>
                        <m:t>=</m:t>
                      </m:r>
                      <m:nary>
                        <m:naryPr>
                          <m:chr m:val="∑"/>
                          <m:supHide m:val="on"/>
                          <m:ctrlPr>
                            <a:rPr lang="tr-TR" b="0" i="1" smtClean="0">
                              <a:latin typeface="Cambria Math" panose="02040503050406030204" pitchFamily="18" charset="0"/>
                            </a:rPr>
                          </m:ctrlPr>
                        </m:naryPr>
                        <m:sub>
                          <m:r>
                            <a:rPr lang="tr-TR" b="0" i="1" smtClean="0">
                              <a:latin typeface="Cambria Math" panose="02040503050406030204" pitchFamily="18" charset="0"/>
                            </a:rPr>
                            <m:t>(</m:t>
                          </m:r>
                          <m:r>
                            <a:rPr lang="tr-TR" b="0" i="1" smtClean="0">
                              <a:latin typeface="Cambria Math" panose="02040503050406030204" pitchFamily="18" charset="0"/>
                            </a:rPr>
                            <m:t>𝑖</m:t>
                          </m:r>
                          <m:r>
                            <a:rPr lang="tr-TR" b="0" i="1" smtClean="0">
                              <a:latin typeface="Cambria Math" panose="02040503050406030204" pitchFamily="18" charset="0"/>
                            </a:rPr>
                            <m:t>,</m:t>
                          </m:r>
                          <m:r>
                            <a:rPr lang="tr-TR" b="0" i="1" smtClean="0">
                              <a:latin typeface="Cambria Math" panose="02040503050406030204" pitchFamily="18" charset="0"/>
                              <a:ea typeface="Cambria Math" panose="02040503050406030204" pitchFamily="18" charset="0"/>
                            </a:rPr>
                            <m:t>𝑗</m:t>
                          </m:r>
                          <m:r>
                            <a:rPr lang="tr-TR" b="0" i="1" smtClean="0">
                              <a:latin typeface="Cambria Math" panose="02040503050406030204" pitchFamily="18" charset="0"/>
                              <a:ea typeface="Cambria Math" panose="02040503050406030204" pitchFamily="18" charset="0"/>
                            </a:rPr>
                            <m:t>)</m:t>
                          </m:r>
                          <m:r>
                            <a:rPr lang="tr-TR" b="0" i="1" smtClean="0">
                              <a:latin typeface="Cambria Math" panose="02040503050406030204" pitchFamily="18" charset="0"/>
                              <a:ea typeface="Cambria Math" panose="02040503050406030204" pitchFamily="18" charset="0"/>
                            </a:rPr>
                            <m:t>∈</m:t>
                          </m:r>
                          <m:r>
                            <a:rPr lang="tr-TR" b="0" i="1" smtClean="0">
                              <a:latin typeface="Cambria Math" panose="02040503050406030204" pitchFamily="18" charset="0"/>
                              <a:ea typeface="Cambria Math" panose="02040503050406030204" pitchFamily="18" charset="0"/>
                            </a:rPr>
                            <m:t>ℇ</m:t>
                          </m:r>
                        </m:sub>
                        <m:sup/>
                        <m:e>
                          <m:sSub>
                            <m:sSubPr>
                              <m:ctrlPr>
                                <a:rPr lang="tr-TR" b="0" i="1" smtClean="0">
                                  <a:latin typeface="Cambria Math" panose="02040503050406030204" pitchFamily="18" charset="0"/>
                                  <a:ea typeface="Cambria Math" panose="02040503050406030204" pitchFamily="18" charset="0"/>
                                </a:rPr>
                              </m:ctrlPr>
                            </m:sSubPr>
                            <m:e>
                              <m:r>
                                <a:rPr lang="tr-TR" b="0" i="1" smtClean="0">
                                  <a:latin typeface="Cambria Math" panose="02040503050406030204" pitchFamily="18" charset="0"/>
                                  <a:ea typeface="Cambria Math" panose="02040503050406030204" pitchFamily="18" charset="0"/>
                                </a:rPr>
                                <m:t>𝑊</m:t>
                              </m:r>
                            </m:e>
                            <m:sub>
                              <m:r>
                                <a:rPr lang="tr-TR" b="0" i="1" smtClean="0">
                                  <a:latin typeface="Cambria Math" panose="02040503050406030204" pitchFamily="18" charset="0"/>
                                  <a:ea typeface="Cambria Math" panose="02040503050406030204" pitchFamily="18" charset="0"/>
                                </a:rPr>
                                <m:t>𝑖</m:t>
                              </m:r>
                              <m:r>
                                <a:rPr lang="tr-TR" b="0" i="1" smtClean="0">
                                  <a:latin typeface="Cambria Math" panose="02040503050406030204" pitchFamily="18" charset="0"/>
                                  <a:ea typeface="Cambria Math" panose="02040503050406030204" pitchFamily="18" charset="0"/>
                                </a:rPr>
                                <m:t>,</m:t>
                              </m:r>
                              <m:r>
                                <a:rPr lang="tr-TR" b="0" i="1" smtClean="0">
                                  <a:latin typeface="Cambria Math" panose="02040503050406030204" pitchFamily="18" charset="0"/>
                                  <a:ea typeface="Cambria Math" panose="02040503050406030204" pitchFamily="18" charset="0"/>
                                </a:rPr>
                                <m:t>𝑗</m:t>
                              </m:r>
                            </m:sub>
                          </m:sSub>
                          <m:sSup>
                            <m:sSupPr>
                              <m:ctrlPr>
                                <a:rPr lang="tr-TR" b="0" i="1" smtClean="0">
                                  <a:latin typeface="Cambria Math" panose="02040503050406030204" pitchFamily="18" charset="0"/>
                                  <a:ea typeface="Cambria Math" panose="02040503050406030204" pitchFamily="18" charset="0"/>
                                </a:rPr>
                              </m:ctrlPr>
                            </m:sSupPr>
                            <m:e>
                              <m:d>
                                <m:dPr>
                                  <m:begChr m:val="["/>
                                  <m:endChr m:val="]"/>
                                  <m:ctrlPr>
                                    <a:rPr lang="tr-TR" b="0" i="1" smtClean="0">
                                      <a:latin typeface="Cambria Math" panose="02040503050406030204" pitchFamily="18" charset="0"/>
                                      <a:ea typeface="Cambria Math" panose="02040503050406030204" pitchFamily="18" charset="0"/>
                                    </a:rPr>
                                  </m:ctrlPr>
                                </m:dPr>
                                <m:e>
                                  <m:r>
                                    <a:rPr lang="tr-TR" b="0" i="1" smtClean="0">
                                      <a:latin typeface="Cambria Math" panose="02040503050406030204" pitchFamily="18" charset="0"/>
                                      <a:ea typeface="Cambria Math" panose="02040503050406030204" pitchFamily="18" charset="0"/>
                                    </a:rPr>
                                    <m:t>𝑓</m:t>
                                  </m:r>
                                  <m:d>
                                    <m:dPr>
                                      <m:ctrlPr>
                                        <a:rPr lang="tr-TR" b="0" i="1" smtClean="0">
                                          <a:latin typeface="Cambria Math" panose="02040503050406030204" pitchFamily="18" charset="0"/>
                                          <a:ea typeface="Cambria Math" panose="02040503050406030204" pitchFamily="18" charset="0"/>
                                        </a:rPr>
                                      </m:ctrlPr>
                                    </m:dPr>
                                    <m:e>
                                      <m:r>
                                        <a:rPr lang="tr-TR" b="0" i="1" smtClean="0">
                                          <a:latin typeface="Cambria Math" panose="02040503050406030204" pitchFamily="18" charset="0"/>
                                          <a:ea typeface="Cambria Math" panose="02040503050406030204" pitchFamily="18" charset="0"/>
                                        </a:rPr>
                                        <m:t>𝑗</m:t>
                                      </m:r>
                                    </m:e>
                                  </m:d>
                                  <m:r>
                                    <a:rPr lang="tr-TR" b="0" i="1" smtClean="0">
                                      <a:latin typeface="Cambria Math" panose="02040503050406030204" pitchFamily="18" charset="0"/>
                                      <a:ea typeface="Cambria Math" panose="02040503050406030204" pitchFamily="18" charset="0"/>
                                    </a:rPr>
                                    <m:t>−</m:t>
                                  </m:r>
                                  <m:r>
                                    <a:rPr lang="tr-TR" b="0" i="1" smtClean="0">
                                      <a:latin typeface="Cambria Math" panose="02040503050406030204" pitchFamily="18" charset="0"/>
                                      <a:ea typeface="Cambria Math" panose="02040503050406030204" pitchFamily="18" charset="0"/>
                                    </a:rPr>
                                    <m:t>𝑓</m:t>
                                  </m:r>
                                  <m:d>
                                    <m:dPr>
                                      <m:ctrlPr>
                                        <a:rPr lang="tr-TR" b="0" i="1" smtClean="0">
                                          <a:latin typeface="Cambria Math" panose="02040503050406030204" pitchFamily="18" charset="0"/>
                                          <a:ea typeface="Cambria Math" panose="02040503050406030204" pitchFamily="18" charset="0"/>
                                        </a:rPr>
                                      </m:ctrlPr>
                                    </m:dPr>
                                    <m:e>
                                      <m:r>
                                        <a:rPr lang="tr-TR" b="0" i="1" smtClean="0">
                                          <a:latin typeface="Cambria Math" panose="02040503050406030204" pitchFamily="18" charset="0"/>
                                          <a:ea typeface="Cambria Math" panose="02040503050406030204" pitchFamily="18" charset="0"/>
                                        </a:rPr>
                                        <m:t>𝑖</m:t>
                                      </m:r>
                                    </m:e>
                                  </m:d>
                                </m:e>
                              </m:d>
                            </m:e>
                            <m:sup>
                              <m:r>
                                <a:rPr lang="tr-TR" b="0" i="1" smtClean="0">
                                  <a:latin typeface="Cambria Math" panose="02040503050406030204" pitchFamily="18" charset="0"/>
                                  <a:ea typeface="Cambria Math" panose="02040503050406030204" pitchFamily="18" charset="0"/>
                                </a:rPr>
                                <m:t>2</m:t>
                              </m:r>
                            </m:sup>
                          </m:sSup>
                        </m:e>
                      </m:nary>
                      <m:r>
                        <a:rPr lang="tr-TR" b="0" i="1" smtClean="0">
                          <a:latin typeface="Cambria Math" panose="02040503050406030204" pitchFamily="18" charset="0"/>
                          <a:ea typeface="Cambria Math" panose="02040503050406030204" pitchFamily="18" charset="0"/>
                        </a:rPr>
                        <m:t>=</m:t>
                      </m:r>
                      <m:sSup>
                        <m:sSupPr>
                          <m:ctrlPr>
                            <a:rPr lang="tr-TR" i="1" smtClean="0">
                              <a:latin typeface="Cambria Math" panose="02040503050406030204" pitchFamily="18" charset="0"/>
                            </a:rPr>
                          </m:ctrlPr>
                        </m:sSupPr>
                        <m:e>
                          <m:r>
                            <m:rPr>
                              <m:nor/>
                            </m:rPr>
                            <a:rPr lang="tr-TR" b="0" i="0" smtClean="0"/>
                            <m:t>f</m:t>
                          </m:r>
                        </m:e>
                        <m:sup>
                          <m:r>
                            <a:rPr lang="tr-TR" b="0" i="1" smtClean="0">
                              <a:latin typeface="Cambria Math" panose="02040503050406030204" pitchFamily="18" charset="0"/>
                            </a:rPr>
                            <m:t>𝑇</m:t>
                          </m:r>
                        </m:sup>
                      </m:sSup>
                      <m:r>
                        <m:rPr>
                          <m:nor/>
                        </m:rPr>
                        <a:rPr lang="en-GB" smtClean="0"/>
                        <m:t>Ł</m:t>
                      </m:r>
                      <m:r>
                        <m:rPr>
                          <m:nor/>
                        </m:rPr>
                        <a:rPr lang="tr-TR" b="0" i="0" smtClean="0"/>
                        <m:t>f</m:t>
                      </m:r>
                    </m:oMath>
                  </m:oMathPara>
                </a14:m>
                <a:endParaRPr lang="tr-TR" b="0" dirty="0">
                  <a:ea typeface="Cambria Math" panose="02040503050406030204" pitchFamily="18" charset="0"/>
                </a:endParaRPr>
              </a:p>
              <a:p>
                <a:pPr marL="0" indent="0">
                  <a:buNone/>
                </a:pPr>
                <a:endParaRPr lang="en-US" b="0" dirty="0">
                  <a:ea typeface="Cambria Math" panose="02040503050406030204" pitchFamily="18" charset="0"/>
                </a:endParaRPr>
              </a:p>
              <a:p>
                <a:pPr marL="0" indent="0">
                  <a:buNone/>
                </a:pPr>
                <a14:m>
                  <m:oMath xmlns:m="http://schemas.openxmlformats.org/officeDocument/2006/math">
                    <m:sSub>
                      <m:sSubPr>
                        <m:ctrlPr>
                          <a:rPr lang="tr-TR" b="0" i="1" smtClean="0">
                            <a:latin typeface="Cambria Math" panose="02040503050406030204" pitchFamily="18" charset="0"/>
                            <a:ea typeface="Cambria Math" panose="02040503050406030204" pitchFamily="18" charset="0"/>
                          </a:rPr>
                        </m:ctrlPr>
                      </m:sSubPr>
                      <m:e>
                        <m:r>
                          <a:rPr lang="tr-TR" b="0" i="1" smtClean="0">
                            <a:latin typeface="Cambria Math" panose="02040503050406030204" pitchFamily="18" charset="0"/>
                            <a:ea typeface="Cambria Math" panose="02040503050406030204" pitchFamily="18" charset="0"/>
                          </a:rPr>
                          <m:t>𝑆</m:t>
                        </m:r>
                      </m:e>
                      <m:sub>
                        <m:r>
                          <a:rPr lang="tr-TR" b="0" i="1" smtClean="0">
                            <a:latin typeface="Cambria Math" panose="02040503050406030204" pitchFamily="18" charset="0"/>
                            <a:ea typeface="Cambria Math" panose="02040503050406030204" pitchFamily="18" charset="0"/>
                          </a:rPr>
                          <m:t>2</m:t>
                        </m:r>
                      </m:sub>
                    </m:sSub>
                    <m:r>
                      <a:rPr lang="tr-TR" b="0" i="1" smtClean="0">
                        <a:latin typeface="Cambria Math" panose="02040503050406030204" pitchFamily="18" charset="0"/>
                        <a:ea typeface="Cambria Math" panose="02040503050406030204" pitchFamily="18" charset="0"/>
                      </a:rPr>
                      <m:t>(</m:t>
                    </m:r>
                    <m:r>
                      <a:rPr lang="tr-TR" b="0" i="1" smtClean="0">
                        <a:latin typeface="Cambria Math" panose="02040503050406030204" pitchFamily="18" charset="0"/>
                        <a:ea typeface="Cambria Math" panose="02040503050406030204" pitchFamily="18" charset="0"/>
                      </a:rPr>
                      <m:t>𝑓</m:t>
                    </m:r>
                    <m:r>
                      <a:rPr lang="tr-TR" b="0" i="1" smtClean="0">
                        <a:latin typeface="Cambria Math" panose="02040503050406030204" pitchFamily="18" charset="0"/>
                        <a:ea typeface="Cambria Math" panose="02040503050406030204" pitchFamily="18" charset="0"/>
                      </a:rPr>
                      <m:t>)</m:t>
                    </m:r>
                  </m:oMath>
                </a14:m>
                <a:r>
                  <a:rPr lang="en-US" b="0" dirty="0">
                    <a:ea typeface="Cambria Math" panose="02040503050406030204" pitchFamily="18" charset="0"/>
                  </a:rPr>
                  <a:t> is the graph Laplacian quadratic form</a:t>
                </a:r>
              </a:p>
              <a:p>
                <a:pPr marL="0" indent="0">
                  <a:buNone/>
                </a:pPr>
                <a:endParaRPr lang="en-US" dirty="0">
                  <a:ea typeface="Cambria Math" panose="02040503050406030204" pitchFamily="18" charset="0"/>
                </a:endParaRPr>
              </a:p>
              <a:p>
                <a:pPr marL="0" indent="0">
                  <a:buNone/>
                </a:pPr>
                <a:r>
                  <a:rPr lang="en-US" b="0" dirty="0">
                    <a:ea typeface="Cambria Math" panose="02040503050406030204" pitchFamily="18" charset="0"/>
                  </a:rPr>
                  <a:t>Semi norm: </a:t>
                </a:r>
              </a:p>
              <a:p>
                <a:pPr marL="0" indent="0">
                  <a:buNone/>
                </a:pPr>
                <a14:m>
                  <m:oMathPara xmlns:m="http://schemas.openxmlformats.org/officeDocument/2006/math">
                    <m:oMathParaPr>
                      <m:jc m:val="centerGroup"/>
                    </m:oMathParaPr>
                    <m:oMath xmlns:m="http://schemas.openxmlformats.org/officeDocument/2006/math">
                      <m:sSub>
                        <m:sSubPr>
                          <m:ctrlPr>
                            <a:rPr lang="tr-TR" b="0" i="1" smtClean="0">
                              <a:latin typeface="Cambria Math" panose="02040503050406030204" pitchFamily="18" charset="0"/>
                              <a:ea typeface="Cambria Math" panose="02040503050406030204" pitchFamily="18" charset="0"/>
                            </a:rPr>
                          </m:ctrlPr>
                        </m:sSubPr>
                        <m:e>
                          <m:d>
                            <m:dPr>
                              <m:begChr m:val="|"/>
                              <m:endChr m:val="|"/>
                              <m:ctrlPr>
                                <a:rPr lang="tr-TR" b="0" i="1" smtClean="0">
                                  <a:latin typeface="Cambria Math" panose="02040503050406030204" pitchFamily="18" charset="0"/>
                                  <a:ea typeface="Cambria Math" panose="02040503050406030204" pitchFamily="18" charset="0"/>
                                </a:rPr>
                              </m:ctrlPr>
                            </m:dPr>
                            <m:e>
                              <m:d>
                                <m:dPr>
                                  <m:begChr m:val="|"/>
                                  <m:endChr m:val="|"/>
                                  <m:ctrlPr>
                                    <a:rPr lang="tr-TR" b="0" i="1" smtClean="0">
                                      <a:latin typeface="Cambria Math" panose="02040503050406030204" pitchFamily="18" charset="0"/>
                                      <a:ea typeface="Cambria Math" panose="02040503050406030204" pitchFamily="18" charset="0"/>
                                    </a:rPr>
                                  </m:ctrlPr>
                                </m:dPr>
                                <m:e>
                                  <m:r>
                                    <a:rPr lang="tr-TR" b="0" i="1" smtClean="0">
                                      <a:latin typeface="Cambria Math" panose="02040503050406030204" pitchFamily="18" charset="0"/>
                                      <a:ea typeface="Cambria Math" panose="02040503050406030204" pitchFamily="18" charset="0"/>
                                    </a:rPr>
                                    <m:t>𝑓</m:t>
                                  </m:r>
                                </m:e>
                              </m:d>
                            </m:e>
                          </m:d>
                        </m:e>
                        <m:sub>
                          <m:r>
                            <m:rPr>
                              <m:nor/>
                            </m:rPr>
                            <a:rPr lang="en-GB" smtClean="0"/>
                            <m:t>Ł</m:t>
                          </m:r>
                        </m:sub>
                      </m:sSub>
                      <m:r>
                        <a:rPr lang="tr-TR" b="0" i="1" smtClean="0">
                          <a:latin typeface="Cambria Math" panose="02040503050406030204" pitchFamily="18" charset="0"/>
                          <a:ea typeface="Cambria Math" panose="02040503050406030204" pitchFamily="18" charset="0"/>
                        </a:rPr>
                        <m:t>=</m:t>
                      </m:r>
                      <m:sSub>
                        <m:sSubPr>
                          <m:ctrlPr>
                            <a:rPr lang="tr-TR" b="0" i="1" smtClean="0">
                              <a:latin typeface="Cambria Math" panose="02040503050406030204" pitchFamily="18" charset="0"/>
                              <a:ea typeface="Cambria Math" panose="02040503050406030204" pitchFamily="18" charset="0"/>
                            </a:rPr>
                          </m:ctrlPr>
                        </m:sSubPr>
                        <m:e>
                          <m:d>
                            <m:dPr>
                              <m:begChr m:val="|"/>
                              <m:endChr m:val="|"/>
                              <m:ctrlPr>
                                <a:rPr lang="tr-TR" b="0" i="1" smtClean="0">
                                  <a:latin typeface="Cambria Math" panose="02040503050406030204" pitchFamily="18" charset="0"/>
                                  <a:ea typeface="Cambria Math" panose="02040503050406030204" pitchFamily="18" charset="0"/>
                                </a:rPr>
                              </m:ctrlPr>
                            </m:dPr>
                            <m:e>
                              <m:d>
                                <m:dPr>
                                  <m:begChr m:val="|"/>
                                  <m:endChr m:val="|"/>
                                  <m:ctrlPr>
                                    <a:rPr lang="tr-TR" b="0" i="1" smtClean="0">
                                      <a:latin typeface="Cambria Math" panose="02040503050406030204" pitchFamily="18" charset="0"/>
                                      <a:ea typeface="Cambria Math" panose="02040503050406030204" pitchFamily="18" charset="0"/>
                                    </a:rPr>
                                  </m:ctrlPr>
                                </m:dPr>
                                <m:e>
                                  <m:sSup>
                                    <m:sSupPr>
                                      <m:ctrlPr>
                                        <a:rPr lang="tr-TR" i="1" smtClean="0">
                                          <a:latin typeface="Cambria Math" panose="02040503050406030204" pitchFamily="18" charset="0"/>
                                        </a:rPr>
                                      </m:ctrlPr>
                                    </m:sSupPr>
                                    <m:e>
                                      <m:r>
                                        <m:rPr>
                                          <m:nor/>
                                        </m:rPr>
                                        <a:rPr lang="en-GB" smtClean="0"/>
                                        <m:t>Ł</m:t>
                                      </m:r>
                                    </m:e>
                                    <m:sup>
                                      <m:f>
                                        <m:fPr>
                                          <m:ctrlPr>
                                            <a:rPr lang="tr-TR" b="0" i="1" smtClean="0">
                                              <a:latin typeface="Cambria Math" panose="02040503050406030204" pitchFamily="18" charset="0"/>
                                            </a:rPr>
                                          </m:ctrlPr>
                                        </m:fPr>
                                        <m:num>
                                          <m:r>
                                            <a:rPr lang="tr-TR" b="0" i="1" smtClean="0">
                                              <a:latin typeface="Cambria Math" panose="02040503050406030204" pitchFamily="18" charset="0"/>
                                            </a:rPr>
                                            <m:t>1</m:t>
                                          </m:r>
                                        </m:num>
                                        <m:den>
                                          <m:r>
                                            <a:rPr lang="tr-TR" b="0" i="1" smtClean="0">
                                              <a:latin typeface="Cambria Math" panose="02040503050406030204" pitchFamily="18" charset="0"/>
                                            </a:rPr>
                                            <m:t>2</m:t>
                                          </m:r>
                                        </m:den>
                                      </m:f>
                                    </m:sup>
                                  </m:sSup>
                                  <m:r>
                                    <a:rPr lang="tr-TR" b="0" i="1" smtClean="0">
                                      <a:latin typeface="Cambria Math" panose="02040503050406030204" pitchFamily="18" charset="0"/>
                                      <a:ea typeface="Cambria Math" panose="02040503050406030204" pitchFamily="18" charset="0"/>
                                    </a:rPr>
                                    <m:t>𝑓</m:t>
                                  </m:r>
                                </m:e>
                              </m:d>
                            </m:e>
                          </m:d>
                        </m:e>
                        <m:sub>
                          <m:r>
                            <m:rPr>
                              <m:nor/>
                            </m:rPr>
                            <a:rPr lang="tr-TR" b="0" i="0" smtClean="0">
                              <a:latin typeface="Cambria Math" panose="02040503050406030204" pitchFamily="18" charset="0"/>
                              <a:ea typeface="Cambria Math" panose="02040503050406030204" pitchFamily="18" charset="0"/>
                            </a:rPr>
                            <m:t>2</m:t>
                          </m:r>
                        </m:sub>
                      </m:sSub>
                      <m:r>
                        <a:rPr lang="tr-TR" b="0" i="1" smtClean="0">
                          <a:latin typeface="Cambria Math" panose="02040503050406030204" pitchFamily="18" charset="0"/>
                        </a:rPr>
                        <m:t>=</m:t>
                      </m:r>
                      <m:rad>
                        <m:radPr>
                          <m:degHide m:val="on"/>
                          <m:ctrlPr>
                            <a:rPr lang="tr-TR" b="0" i="1" smtClean="0">
                              <a:latin typeface="Cambria Math" panose="02040503050406030204" pitchFamily="18" charset="0"/>
                            </a:rPr>
                          </m:ctrlPr>
                        </m:radPr>
                        <m:deg/>
                        <m:e>
                          <m:sSup>
                            <m:sSupPr>
                              <m:ctrlPr>
                                <a:rPr lang="tr-TR" i="1" smtClean="0">
                                  <a:latin typeface="Cambria Math" panose="02040503050406030204" pitchFamily="18" charset="0"/>
                                </a:rPr>
                              </m:ctrlPr>
                            </m:sSupPr>
                            <m:e>
                              <m:r>
                                <m:rPr>
                                  <m:nor/>
                                </m:rPr>
                                <a:rPr lang="tr-TR" b="0" i="0" smtClean="0"/>
                                <m:t>f</m:t>
                              </m:r>
                            </m:e>
                            <m:sup>
                              <m:r>
                                <a:rPr lang="tr-TR" b="0" i="1" smtClean="0">
                                  <a:latin typeface="Cambria Math" panose="02040503050406030204" pitchFamily="18" charset="0"/>
                                </a:rPr>
                                <m:t>𝑇</m:t>
                              </m:r>
                            </m:sup>
                          </m:sSup>
                          <m:r>
                            <m:rPr>
                              <m:nor/>
                            </m:rPr>
                            <a:rPr lang="en-GB" smtClean="0"/>
                            <m:t>Ł</m:t>
                          </m:r>
                          <m:r>
                            <m:rPr>
                              <m:nor/>
                            </m:rPr>
                            <a:rPr lang="tr-TR" b="0" i="0" smtClean="0"/>
                            <m:t>f</m:t>
                          </m:r>
                          <m:r>
                            <m:rPr>
                              <m:nor/>
                            </m:rPr>
                            <a:rPr lang="tr-TR" b="0" dirty="0">
                              <a:ea typeface="Cambria Math" panose="02040503050406030204" pitchFamily="18" charset="0"/>
                            </a:rPr>
                            <m:t> </m:t>
                          </m:r>
                        </m:e>
                      </m:rad>
                      <m:r>
                        <a:rPr lang="tr-TR" b="0" i="1" smtClean="0">
                          <a:latin typeface="Cambria Math" panose="02040503050406030204" pitchFamily="18" charset="0"/>
                        </a:rPr>
                        <m:t>=</m:t>
                      </m:r>
                      <m:rad>
                        <m:radPr>
                          <m:degHide m:val="on"/>
                          <m:ctrlPr>
                            <a:rPr lang="tr-TR" b="0" i="1" smtClean="0">
                              <a:latin typeface="Cambria Math" panose="02040503050406030204" pitchFamily="18" charset="0"/>
                            </a:rPr>
                          </m:ctrlPr>
                        </m:radPr>
                        <m:deg/>
                        <m:e>
                          <m:sSub>
                            <m:sSubPr>
                              <m:ctrlPr>
                                <a:rPr lang="tr-TR" b="0" i="1" smtClean="0">
                                  <a:latin typeface="Cambria Math" panose="02040503050406030204" pitchFamily="18" charset="0"/>
                                  <a:ea typeface="Cambria Math" panose="02040503050406030204" pitchFamily="18" charset="0"/>
                                </a:rPr>
                              </m:ctrlPr>
                            </m:sSubPr>
                            <m:e>
                              <m:r>
                                <a:rPr lang="tr-TR" b="0" i="1" smtClean="0">
                                  <a:latin typeface="Cambria Math" panose="02040503050406030204" pitchFamily="18" charset="0"/>
                                  <a:ea typeface="Cambria Math" panose="02040503050406030204" pitchFamily="18" charset="0"/>
                                </a:rPr>
                                <m:t>𝑆</m:t>
                              </m:r>
                            </m:e>
                            <m:sub>
                              <m:r>
                                <a:rPr lang="tr-TR" b="0" i="1" smtClean="0">
                                  <a:latin typeface="Cambria Math" panose="02040503050406030204" pitchFamily="18" charset="0"/>
                                  <a:ea typeface="Cambria Math" panose="02040503050406030204" pitchFamily="18" charset="0"/>
                                </a:rPr>
                                <m:t>2</m:t>
                              </m:r>
                            </m:sub>
                          </m:sSub>
                          <m:r>
                            <a:rPr lang="tr-TR" b="0" i="1" smtClean="0">
                              <a:latin typeface="Cambria Math" panose="02040503050406030204" pitchFamily="18" charset="0"/>
                              <a:ea typeface="Cambria Math" panose="02040503050406030204" pitchFamily="18" charset="0"/>
                            </a:rPr>
                            <m:t>(</m:t>
                          </m:r>
                          <m:r>
                            <a:rPr lang="tr-TR" b="0" i="1" smtClean="0">
                              <a:latin typeface="Cambria Math" panose="02040503050406030204" pitchFamily="18" charset="0"/>
                              <a:ea typeface="Cambria Math" panose="02040503050406030204" pitchFamily="18" charset="0"/>
                            </a:rPr>
                            <m:t>𝑓</m:t>
                          </m:r>
                          <m:r>
                            <a:rPr lang="tr-TR" b="0" i="1" smtClean="0">
                              <a:latin typeface="Cambria Math" panose="02040503050406030204" pitchFamily="18" charset="0"/>
                              <a:ea typeface="Cambria Math" panose="02040503050406030204" pitchFamily="18" charset="0"/>
                            </a:rPr>
                            <m:t>)</m:t>
                          </m:r>
                        </m:e>
                      </m:rad>
                    </m:oMath>
                  </m:oMathPara>
                </a14:m>
                <a:endParaRPr lang="en-US" b="0" dirty="0">
                  <a:ea typeface="Cambria Math" panose="02040503050406030204" pitchFamily="18" charset="0"/>
                </a:endParaRPr>
              </a:p>
              <a:p>
                <a:pPr marL="0" indent="0">
                  <a:buNone/>
                </a:pPr>
                <a:endParaRPr lang="tr-TR" b="0" dirty="0">
                  <a:ea typeface="Cambria Math" panose="02040503050406030204" pitchFamily="18" charset="0"/>
                </a:endParaRPr>
              </a:p>
              <a:p>
                <a:pPr marL="0" indent="0">
                  <a:buNone/>
                </a:pPr>
                <a:endParaRPr lang="tr-TR" b="0" dirty="0">
                  <a:ea typeface="Cambria Math" panose="02040503050406030204" pitchFamily="18" charset="0"/>
                </a:endParaRPr>
              </a:p>
              <a:p>
                <a:pPr marL="0" indent="0">
                  <a:buNone/>
                </a:pPr>
                <a:endParaRPr lang="tr-TR" b="0" dirty="0">
                  <a:ea typeface="Cambria Math" panose="02040503050406030204" pitchFamily="18" charset="0"/>
                </a:endParaRPr>
              </a:p>
              <a:p>
                <a:pPr marL="0" indent="0">
                  <a:buNone/>
                </a:pPr>
                <a:endParaRPr lang="en-CH" dirty="0"/>
              </a:p>
              <a:p>
                <a:endParaRPr lang="en-CH" dirty="0"/>
              </a:p>
            </p:txBody>
          </p:sp>
        </mc:Choice>
        <mc:Fallback>
          <p:sp>
            <p:nvSpPr>
              <p:cNvPr id="3" name="Content Placeholder 2">
                <a:extLst>
                  <a:ext uri="{FF2B5EF4-FFF2-40B4-BE49-F238E27FC236}">
                    <a16:creationId xmlns:a16="http://schemas.microsoft.com/office/drawing/2014/main" id="{57FE9AE0-8215-864F-BF5A-C9DCEF092B2A}"/>
                  </a:ext>
                </a:extLst>
              </p:cNvPr>
              <p:cNvSpPr>
                <a:spLocks noGrp="1" noRot="1" noChangeAspect="1" noMove="1" noResize="1" noEditPoints="1" noAdjustHandles="1" noChangeArrowheads="1" noChangeShapeType="1" noTextEdit="1"/>
              </p:cNvSpPr>
              <p:nvPr>
                <p:ph idx="1"/>
              </p:nvPr>
            </p:nvSpPr>
            <p:spPr>
              <a:xfrm>
                <a:off x="838200" y="1825625"/>
                <a:ext cx="10515600" cy="4885418"/>
              </a:xfrm>
              <a:blipFill>
                <a:blip r:embed="rId2"/>
                <a:stretch>
                  <a:fillRect l="-1206" t="-24611"/>
                </a:stretch>
              </a:blipFill>
            </p:spPr>
            <p:txBody>
              <a:bodyPr/>
              <a:lstStyle/>
              <a:p>
                <a:r>
                  <a:rPr lang="en-CH">
                    <a:noFill/>
                  </a:rPr>
                  <a:t> </a:t>
                </a:r>
              </a:p>
            </p:txBody>
          </p:sp>
        </mc:Fallback>
      </mc:AlternateContent>
    </p:spTree>
    <p:extLst>
      <p:ext uri="{BB962C8B-B14F-4D97-AF65-F5344CB8AC3E}">
        <p14:creationId xmlns:p14="http://schemas.microsoft.com/office/powerpoint/2010/main" val="18335400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E6B72F-1C02-9844-90FB-3A004CF77724}"/>
              </a:ext>
            </a:extLst>
          </p:cNvPr>
          <p:cNvSpPr>
            <a:spLocks noGrp="1"/>
          </p:cNvSpPr>
          <p:nvPr>
            <p:ph type="title"/>
          </p:nvPr>
        </p:nvSpPr>
        <p:spPr/>
        <p:txBody>
          <a:bodyPr/>
          <a:lstStyle/>
          <a:p>
            <a:r>
              <a:rPr lang="en-CH" b="1" dirty="0"/>
              <a:t>Signal Smoothness wrt Intrinsic Structure of Graph</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944C9AE6-78D0-334C-B6C9-62B33CC78242}"/>
                  </a:ext>
                </a:extLst>
              </p:cNvPr>
              <p:cNvSpPr>
                <a:spLocks noGrp="1"/>
              </p:cNvSpPr>
              <p:nvPr>
                <p:ph idx="1"/>
              </p:nvPr>
            </p:nvSpPr>
            <p:spPr/>
            <p:txBody>
              <a:bodyPr/>
              <a:lstStyle/>
              <a:p>
                <a14:m>
                  <m:oMath xmlns:m="http://schemas.openxmlformats.org/officeDocument/2006/math">
                    <m:sSub>
                      <m:sSubPr>
                        <m:ctrlPr>
                          <a:rPr lang="tr-TR" b="0" i="1" smtClean="0">
                            <a:latin typeface="Cambria Math" panose="02040503050406030204" pitchFamily="18" charset="0"/>
                            <a:ea typeface="Cambria Math" panose="02040503050406030204" pitchFamily="18" charset="0"/>
                          </a:rPr>
                        </m:ctrlPr>
                      </m:sSubPr>
                      <m:e>
                        <m:r>
                          <a:rPr lang="tr-TR" b="0" i="1" smtClean="0">
                            <a:latin typeface="Cambria Math" panose="02040503050406030204" pitchFamily="18" charset="0"/>
                            <a:ea typeface="Cambria Math" panose="02040503050406030204" pitchFamily="18" charset="0"/>
                          </a:rPr>
                          <m:t>𝑆</m:t>
                        </m:r>
                      </m:e>
                      <m:sub>
                        <m:r>
                          <a:rPr lang="tr-TR" b="0" i="1" smtClean="0">
                            <a:latin typeface="Cambria Math" panose="02040503050406030204" pitchFamily="18" charset="0"/>
                            <a:ea typeface="Cambria Math" panose="02040503050406030204" pitchFamily="18" charset="0"/>
                          </a:rPr>
                          <m:t>2</m:t>
                        </m:r>
                      </m:sub>
                    </m:sSub>
                    <m:d>
                      <m:dPr>
                        <m:ctrlPr>
                          <a:rPr lang="tr-TR" b="0" i="1" smtClean="0">
                            <a:latin typeface="Cambria Math" panose="02040503050406030204" pitchFamily="18" charset="0"/>
                            <a:ea typeface="Cambria Math" panose="02040503050406030204" pitchFamily="18" charset="0"/>
                          </a:rPr>
                        </m:ctrlPr>
                      </m:dPr>
                      <m:e>
                        <m:r>
                          <a:rPr lang="tr-TR" b="0" i="1" smtClean="0">
                            <a:latin typeface="Cambria Math" panose="02040503050406030204" pitchFamily="18" charset="0"/>
                            <a:ea typeface="Cambria Math" panose="02040503050406030204" pitchFamily="18" charset="0"/>
                          </a:rPr>
                          <m:t>𝑓</m:t>
                        </m:r>
                      </m:e>
                    </m:d>
                    <m:r>
                      <a:rPr lang="tr-TR" b="0" i="1" smtClean="0">
                        <a:latin typeface="Cambria Math" panose="02040503050406030204" pitchFamily="18" charset="0"/>
                        <a:ea typeface="Cambria Math" panose="02040503050406030204" pitchFamily="18" charset="0"/>
                      </a:rPr>
                      <m:t>=0</m:t>
                    </m:r>
                  </m:oMath>
                </a14:m>
                <a:r>
                  <a:rPr lang="en-CH" dirty="0"/>
                  <a:t> iff f is constant across all vertices</a:t>
                </a:r>
              </a:p>
              <a:p>
                <a:endParaRPr lang="en-CH" dirty="0"/>
              </a:p>
              <a:p>
                <a14:m>
                  <m:oMath xmlns:m="http://schemas.openxmlformats.org/officeDocument/2006/math">
                    <m:sSub>
                      <m:sSubPr>
                        <m:ctrlPr>
                          <a:rPr lang="tr-TR" b="0" i="1" smtClean="0">
                            <a:latin typeface="Cambria Math" panose="02040503050406030204" pitchFamily="18" charset="0"/>
                            <a:ea typeface="Cambria Math" panose="02040503050406030204" pitchFamily="18" charset="0"/>
                          </a:rPr>
                        </m:ctrlPr>
                      </m:sSubPr>
                      <m:e>
                        <m:r>
                          <a:rPr lang="tr-TR" b="0" i="1" smtClean="0">
                            <a:latin typeface="Cambria Math" panose="02040503050406030204" pitchFamily="18" charset="0"/>
                            <a:ea typeface="Cambria Math" panose="02040503050406030204" pitchFamily="18" charset="0"/>
                          </a:rPr>
                          <m:t>𝑆</m:t>
                        </m:r>
                      </m:e>
                      <m:sub>
                        <m:r>
                          <a:rPr lang="tr-TR" b="0" i="1" smtClean="0">
                            <a:latin typeface="Cambria Math" panose="02040503050406030204" pitchFamily="18" charset="0"/>
                            <a:ea typeface="Cambria Math" panose="02040503050406030204" pitchFamily="18" charset="0"/>
                          </a:rPr>
                          <m:t>2</m:t>
                        </m:r>
                      </m:sub>
                    </m:sSub>
                    <m:d>
                      <m:dPr>
                        <m:ctrlPr>
                          <a:rPr lang="tr-TR" b="0" i="1" smtClean="0">
                            <a:latin typeface="Cambria Math" panose="02040503050406030204" pitchFamily="18" charset="0"/>
                            <a:ea typeface="Cambria Math" panose="02040503050406030204" pitchFamily="18" charset="0"/>
                          </a:rPr>
                        </m:ctrlPr>
                      </m:dPr>
                      <m:e>
                        <m:r>
                          <a:rPr lang="tr-TR" b="0" i="1" smtClean="0">
                            <a:latin typeface="Cambria Math" panose="02040503050406030204" pitchFamily="18" charset="0"/>
                            <a:ea typeface="Cambria Math" panose="02040503050406030204" pitchFamily="18" charset="0"/>
                          </a:rPr>
                          <m:t>𝑓</m:t>
                        </m:r>
                      </m:e>
                    </m:d>
                  </m:oMath>
                </a14:m>
                <a:r>
                  <a:rPr lang="en-CH" dirty="0"/>
                  <a:t> is small when the signal </a:t>
                </a:r>
                <a14:m>
                  <m:oMath xmlns:m="http://schemas.openxmlformats.org/officeDocument/2006/math">
                    <m:r>
                      <a:rPr lang="tr-TR" b="0" i="1" smtClean="0">
                        <a:latin typeface="Cambria Math" panose="02040503050406030204" pitchFamily="18" charset="0"/>
                        <a:ea typeface="Cambria Math" panose="02040503050406030204" pitchFamily="18" charset="0"/>
                      </a:rPr>
                      <m:t>𝑓</m:t>
                    </m:r>
                  </m:oMath>
                </a14:m>
                <a:r>
                  <a:rPr lang="en-CH" dirty="0"/>
                  <a:t> has similar values at neighboring vertices connected by an edge with a large weight; i.e. when it is smooth</a:t>
                </a:r>
              </a:p>
            </p:txBody>
          </p:sp>
        </mc:Choice>
        <mc:Fallback>
          <p:sp>
            <p:nvSpPr>
              <p:cNvPr id="3" name="Content Placeholder 2">
                <a:extLst>
                  <a:ext uri="{FF2B5EF4-FFF2-40B4-BE49-F238E27FC236}">
                    <a16:creationId xmlns:a16="http://schemas.microsoft.com/office/drawing/2014/main" id="{944C9AE6-78D0-334C-B6C9-62B33CC78242}"/>
                  </a:ext>
                </a:extLst>
              </p:cNvPr>
              <p:cNvSpPr>
                <a:spLocks noGrp="1" noRot="1" noChangeAspect="1" noMove="1" noResize="1" noEditPoints="1" noAdjustHandles="1" noChangeArrowheads="1" noChangeShapeType="1" noTextEdit="1"/>
              </p:cNvSpPr>
              <p:nvPr>
                <p:ph idx="1"/>
              </p:nvPr>
            </p:nvSpPr>
            <p:spPr>
              <a:blipFill>
                <a:blip r:embed="rId2"/>
                <a:stretch>
                  <a:fillRect l="-1086" t="-2326"/>
                </a:stretch>
              </a:blipFill>
            </p:spPr>
            <p:txBody>
              <a:bodyPr/>
              <a:lstStyle/>
              <a:p>
                <a:r>
                  <a:rPr lang="en-CH">
                    <a:noFill/>
                  </a:rPr>
                  <a:t> </a:t>
                </a:r>
              </a:p>
            </p:txBody>
          </p:sp>
        </mc:Fallback>
      </mc:AlternateContent>
    </p:spTree>
    <p:extLst>
      <p:ext uri="{BB962C8B-B14F-4D97-AF65-F5344CB8AC3E}">
        <p14:creationId xmlns:p14="http://schemas.microsoft.com/office/powerpoint/2010/main" val="30443166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245B0-EF77-2244-BCD8-4D967114C968}"/>
              </a:ext>
            </a:extLst>
          </p:cNvPr>
          <p:cNvSpPr>
            <a:spLocks noGrp="1"/>
          </p:cNvSpPr>
          <p:nvPr>
            <p:ph type="title"/>
          </p:nvPr>
        </p:nvSpPr>
        <p:spPr/>
        <p:txBody>
          <a:bodyPr/>
          <a:lstStyle/>
          <a:p>
            <a:r>
              <a:rPr lang="en-CH" b="1" dirty="0"/>
              <a:t>Courant-Fisher Theorem</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1EE2D51D-8B71-DE48-BDE9-D4EA889FD34E}"/>
                  </a:ext>
                </a:extLst>
              </p:cNvPr>
              <p:cNvSpPr>
                <a:spLocks noGrp="1"/>
              </p:cNvSpPr>
              <p:nvPr>
                <p:ph idx="1"/>
              </p:nvPr>
            </p:nvSpPr>
            <p:spPr>
              <a:xfrm>
                <a:off x="838200" y="1825624"/>
                <a:ext cx="10515600" cy="5032375"/>
              </a:xfrm>
            </p:spPr>
            <p:txBody>
              <a:bodyPr>
                <a:normAutofit/>
              </a:bodyPr>
              <a:lstStyle/>
              <a:p>
                <a:r>
                  <a:rPr lang="en-CH" dirty="0"/>
                  <a:t>It tells that the graph Laplacian eigenvalues and eigenvectors can be defined iteratively via the Rayleigh quotient</a:t>
                </a:r>
              </a:p>
              <a:p>
                <a:pPr marL="0" indent="0">
                  <a:buNone/>
                </a:pPr>
                <a:endParaRPr lang="en-CH" dirty="0"/>
              </a:p>
              <a:p>
                <a:pPr marL="0" indent="0">
                  <a:buNone/>
                </a:pPr>
                <a14:m>
                  <m:oMathPara xmlns:m="http://schemas.openxmlformats.org/officeDocument/2006/math">
                    <m:oMathParaPr>
                      <m:jc m:val="centerGroup"/>
                    </m:oMathParaPr>
                    <m:oMath xmlns:m="http://schemas.openxmlformats.org/officeDocument/2006/math">
                      <m:sSub>
                        <m:sSubPr>
                          <m:ctrlPr>
                            <a:rPr lang="tr-TR" b="0" i="1" smtClean="0">
                              <a:latin typeface="Cambria Math" panose="02040503050406030204" pitchFamily="18" charset="0"/>
                            </a:rPr>
                          </m:ctrlPr>
                        </m:sSubPr>
                        <m:e>
                          <m:r>
                            <a:rPr lang="tr-TR" b="0" i="1" smtClean="0">
                              <a:latin typeface="Cambria Math" panose="02040503050406030204" pitchFamily="18" charset="0"/>
                            </a:rPr>
                            <m:t>𝜆</m:t>
                          </m:r>
                        </m:e>
                        <m:sub>
                          <m:r>
                            <a:rPr lang="tr-TR" b="0" i="1" smtClean="0">
                              <a:latin typeface="Cambria Math" panose="02040503050406030204" pitchFamily="18" charset="0"/>
                            </a:rPr>
                            <m:t>0</m:t>
                          </m:r>
                        </m:sub>
                      </m:sSub>
                      <m:r>
                        <a:rPr lang="tr-TR" b="0" i="1" smtClean="0">
                          <a:latin typeface="Cambria Math" panose="02040503050406030204" pitchFamily="18" charset="0"/>
                        </a:rPr>
                        <m:t>=</m:t>
                      </m:r>
                      <m:func>
                        <m:funcPr>
                          <m:ctrlPr>
                            <a:rPr lang="tr-TR" b="0" i="1" smtClean="0">
                              <a:latin typeface="Cambria Math" panose="02040503050406030204" pitchFamily="18" charset="0"/>
                            </a:rPr>
                          </m:ctrlPr>
                        </m:funcPr>
                        <m:fName>
                          <m:limLow>
                            <m:limLowPr>
                              <m:ctrlPr>
                                <a:rPr lang="tr-TR" b="0" i="1" smtClean="0">
                                  <a:latin typeface="Cambria Math" panose="02040503050406030204" pitchFamily="18" charset="0"/>
                                </a:rPr>
                              </m:ctrlPr>
                            </m:limLowPr>
                            <m:e>
                              <m:r>
                                <m:rPr>
                                  <m:sty m:val="p"/>
                                </m:rPr>
                                <a:rPr lang="tr-TR" b="0" i="0" smtClean="0">
                                  <a:latin typeface="Cambria Math" panose="02040503050406030204" pitchFamily="18" charset="0"/>
                                </a:rPr>
                                <m:t>min</m:t>
                              </m:r>
                            </m:e>
                            <m:lim>
                              <m:m>
                                <m:mPr>
                                  <m:mcs>
                                    <m:mc>
                                      <m:mcPr>
                                        <m:count m:val="1"/>
                                        <m:mcJc m:val="center"/>
                                      </m:mcPr>
                                    </m:mc>
                                  </m:mcs>
                                  <m:ctrlPr>
                                    <a:rPr lang="tr-TR" b="0" i="1" smtClean="0">
                                      <a:latin typeface="Cambria Math" panose="02040503050406030204" pitchFamily="18" charset="0"/>
                                    </a:rPr>
                                  </m:ctrlPr>
                                </m:mPr>
                                <m:mr>
                                  <m:e>
                                    <m:r>
                                      <m:rPr>
                                        <m:brk m:alnAt="7"/>
                                      </m:rPr>
                                      <a:rPr lang="tr-TR" b="0" i="1" smtClean="0">
                                        <a:latin typeface="Cambria Math" panose="02040503050406030204" pitchFamily="18" charset="0"/>
                                      </a:rPr>
                                      <m:t>𝑓</m:t>
                                    </m:r>
                                    <m:r>
                                      <a:rPr lang="tr-TR" b="0" i="1" smtClean="0">
                                        <a:latin typeface="Cambria Math" panose="02040503050406030204" pitchFamily="18" charset="0"/>
                                      </a:rPr>
                                      <m:t>∈</m:t>
                                    </m:r>
                                    <m:sSup>
                                      <m:sSupPr>
                                        <m:ctrlPr>
                                          <a:rPr lang="tr-TR" b="0" i="1" smtClean="0">
                                            <a:latin typeface="Cambria Math" panose="02040503050406030204" pitchFamily="18" charset="0"/>
                                            <a:ea typeface="Cambria Math" panose="02040503050406030204" pitchFamily="18" charset="0"/>
                                          </a:rPr>
                                        </m:ctrlPr>
                                      </m:sSupPr>
                                      <m:e>
                                        <m:r>
                                          <a:rPr lang="tr-TR" b="0" i="1" smtClean="0">
                                            <a:latin typeface="Cambria Math" panose="02040503050406030204" pitchFamily="18" charset="0"/>
                                            <a:ea typeface="Cambria Math" panose="02040503050406030204" pitchFamily="18" charset="0"/>
                                          </a:rPr>
                                          <m:t>ℝ</m:t>
                                        </m:r>
                                      </m:e>
                                      <m:sup>
                                        <m:r>
                                          <a:rPr lang="tr-TR" b="0" i="1" smtClean="0">
                                            <a:latin typeface="Cambria Math" panose="02040503050406030204" pitchFamily="18" charset="0"/>
                                            <a:ea typeface="Cambria Math" panose="02040503050406030204" pitchFamily="18" charset="0"/>
                                          </a:rPr>
                                          <m:t>𝑁</m:t>
                                        </m:r>
                                      </m:sup>
                                    </m:sSup>
                                  </m:e>
                                </m:mr>
                                <m:mr>
                                  <m:e>
                                    <m:r>
                                      <a:rPr lang="tr-TR" b="0" i="1" smtClean="0">
                                        <a:latin typeface="Cambria Math" panose="02040503050406030204" pitchFamily="18" charset="0"/>
                                      </a:rPr>
                                      <m:t>|</m:t>
                                    </m:r>
                                    <m:d>
                                      <m:dPr>
                                        <m:begChr m:val="|"/>
                                        <m:endChr m:val="|"/>
                                        <m:ctrlPr>
                                          <a:rPr lang="tr-TR" b="0" i="1" smtClean="0">
                                            <a:latin typeface="Cambria Math" panose="02040503050406030204" pitchFamily="18" charset="0"/>
                                          </a:rPr>
                                        </m:ctrlPr>
                                      </m:dPr>
                                      <m:e>
                                        <m:r>
                                          <a:rPr lang="tr-TR" b="0" i="1" smtClean="0">
                                            <a:latin typeface="Cambria Math" panose="02040503050406030204" pitchFamily="18" charset="0"/>
                                          </a:rPr>
                                          <m:t>𝑓</m:t>
                                        </m:r>
                                      </m:e>
                                    </m:d>
                                    <m:sSub>
                                      <m:sSubPr>
                                        <m:ctrlPr>
                                          <a:rPr lang="tr-TR" b="0" i="1" smtClean="0">
                                            <a:latin typeface="Cambria Math" panose="02040503050406030204" pitchFamily="18" charset="0"/>
                                          </a:rPr>
                                        </m:ctrlPr>
                                      </m:sSubPr>
                                      <m:e>
                                        <m:d>
                                          <m:dPr>
                                            <m:begChr m:val=""/>
                                            <m:endChr m:val="|"/>
                                            <m:ctrlPr>
                                              <a:rPr lang="tr-TR" b="0" i="1" smtClean="0">
                                                <a:latin typeface="Cambria Math" panose="02040503050406030204" pitchFamily="18" charset="0"/>
                                              </a:rPr>
                                            </m:ctrlPr>
                                          </m:dPr>
                                          <m:e>
                                            <m:r>
                                              <a:rPr lang="en-CH"/>
                                              <m:t>​</m:t>
                                            </m:r>
                                          </m:e>
                                        </m:d>
                                      </m:e>
                                      <m:sub>
                                        <m:r>
                                          <a:rPr lang="tr-TR" b="0" i="1" smtClean="0">
                                            <a:latin typeface="Cambria Math" panose="02040503050406030204" pitchFamily="18" charset="0"/>
                                          </a:rPr>
                                          <m:t>2</m:t>
                                        </m:r>
                                      </m:sub>
                                    </m:sSub>
                                    <m:r>
                                      <a:rPr lang="tr-TR" b="0" i="1" smtClean="0">
                                        <a:latin typeface="Cambria Math" panose="02040503050406030204" pitchFamily="18" charset="0"/>
                                      </a:rPr>
                                      <m:t>=1</m:t>
                                    </m:r>
                                  </m:e>
                                </m:mr>
                              </m:m>
                            </m:lim>
                          </m:limLow>
                        </m:fName>
                        <m:e>
                          <m:d>
                            <m:dPr>
                              <m:begChr m:val="{"/>
                              <m:endChr m:val="}"/>
                              <m:ctrlPr>
                                <a:rPr lang="tr-TR" b="0" i="1" smtClean="0">
                                  <a:latin typeface="Cambria Math" panose="02040503050406030204" pitchFamily="18" charset="0"/>
                                </a:rPr>
                              </m:ctrlPr>
                            </m:dPr>
                            <m:e>
                              <m:sSup>
                                <m:sSupPr>
                                  <m:ctrlPr>
                                    <a:rPr lang="tr-TR" b="0" i="1" smtClean="0">
                                      <a:latin typeface="Cambria Math" panose="02040503050406030204" pitchFamily="18" charset="0"/>
                                    </a:rPr>
                                  </m:ctrlPr>
                                </m:sSupPr>
                                <m:e>
                                  <m:r>
                                    <a:rPr lang="tr-TR" b="0" i="1" smtClean="0">
                                      <a:latin typeface="Cambria Math" panose="02040503050406030204" pitchFamily="18" charset="0"/>
                                    </a:rPr>
                                    <m:t>𝑓</m:t>
                                  </m:r>
                                </m:e>
                                <m:sup>
                                  <m:r>
                                    <a:rPr lang="tr-TR" b="0" i="1" smtClean="0">
                                      <a:latin typeface="Cambria Math" panose="02040503050406030204" pitchFamily="18" charset="0"/>
                                    </a:rPr>
                                    <m:t>𝑇</m:t>
                                  </m:r>
                                </m:sup>
                              </m:sSup>
                              <m:r>
                                <m:rPr>
                                  <m:nor/>
                                </m:rPr>
                                <a:rPr lang="en-GB" smtClean="0"/>
                                <m:t>Ł</m:t>
                              </m:r>
                              <m:r>
                                <a:rPr lang="tr-TR" b="0" i="1" smtClean="0">
                                  <a:latin typeface="Cambria Math" panose="02040503050406030204" pitchFamily="18" charset="0"/>
                                </a:rPr>
                                <m:t>𝑓</m:t>
                              </m:r>
                            </m:e>
                          </m:d>
                        </m:e>
                      </m:func>
                    </m:oMath>
                  </m:oMathPara>
                </a14:m>
                <a:endParaRPr lang="en-CH" dirty="0"/>
              </a:p>
              <a:p>
                <a:pPr marL="0" indent="0">
                  <a:buNone/>
                </a:pPr>
                <a:endParaRPr lang="en-CH" dirty="0"/>
              </a:p>
              <a:p>
                <a:pPr marL="0" indent="0">
                  <a:buNone/>
                </a:pPr>
                <a14:m>
                  <m:oMathPara xmlns:m="http://schemas.openxmlformats.org/officeDocument/2006/math">
                    <m:oMathParaPr>
                      <m:jc m:val="centerGroup"/>
                    </m:oMathParaPr>
                    <m:oMath xmlns:m="http://schemas.openxmlformats.org/officeDocument/2006/math">
                      <m:sSub>
                        <m:sSubPr>
                          <m:ctrlPr>
                            <a:rPr lang="tr-TR" b="0" i="1" smtClean="0">
                              <a:latin typeface="Cambria Math" panose="02040503050406030204" pitchFamily="18" charset="0"/>
                            </a:rPr>
                          </m:ctrlPr>
                        </m:sSubPr>
                        <m:e>
                          <m:r>
                            <a:rPr lang="tr-TR" b="0" i="1" smtClean="0">
                              <a:latin typeface="Cambria Math" panose="02040503050406030204" pitchFamily="18" charset="0"/>
                            </a:rPr>
                            <m:t>𝜆</m:t>
                          </m:r>
                        </m:e>
                        <m:sub>
                          <m:r>
                            <a:rPr lang="tr-TR" b="0" i="1" smtClean="0">
                              <a:latin typeface="Cambria Math" panose="02040503050406030204" pitchFamily="18" charset="0"/>
                            </a:rPr>
                            <m:t>𝑙</m:t>
                          </m:r>
                        </m:sub>
                      </m:sSub>
                      <m:r>
                        <a:rPr lang="tr-TR" b="0" i="1" smtClean="0">
                          <a:latin typeface="Cambria Math" panose="02040503050406030204" pitchFamily="18" charset="0"/>
                        </a:rPr>
                        <m:t>=</m:t>
                      </m:r>
                      <m:func>
                        <m:funcPr>
                          <m:ctrlPr>
                            <a:rPr lang="tr-TR" b="0" i="1" smtClean="0">
                              <a:latin typeface="Cambria Math" panose="02040503050406030204" pitchFamily="18" charset="0"/>
                            </a:rPr>
                          </m:ctrlPr>
                        </m:funcPr>
                        <m:fName>
                          <m:limLow>
                            <m:limLowPr>
                              <m:ctrlPr>
                                <a:rPr lang="tr-TR" b="0" i="1" smtClean="0">
                                  <a:latin typeface="Cambria Math" panose="02040503050406030204" pitchFamily="18" charset="0"/>
                                </a:rPr>
                              </m:ctrlPr>
                            </m:limLowPr>
                            <m:e>
                              <m:r>
                                <m:rPr>
                                  <m:sty m:val="p"/>
                                </m:rPr>
                                <a:rPr lang="tr-TR" b="0" i="0" smtClean="0">
                                  <a:latin typeface="Cambria Math" panose="02040503050406030204" pitchFamily="18" charset="0"/>
                                </a:rPr>
                                <m:t>min</m:t>
                              </m:r>
                            </m:e>
                            <m:lim>
                              <m:m>
                                <m:mPr>
                                  <m:mcs>
                                    <m:mc>
                                      <m:mcPr>
                                        <m:count m:val="1"/>
                                        <m:mcJc m:val="center"/>
                                      </m:mcPr>
                                    </m:mc>
                                  </m:mcs>
                                  <m:ctrlPr>
                                    <a:rPr lang="tr-TR" b="0" i="1" smtClean="0">
                                      <a:latin typeface="Cambria Math" panose="02040503050406030204" pitchFamily="18" charset="0"/>
                                    </a:rPr>
                                  </m:ctrlPr>
                                </m:mPr>
                                <m:mr>
                                  <m:e>
                                    <m:r>
                                      <m:rPr>
                                        <m:brk m:alnAt="7"/>
                                      </m:rPr>
                                      <a:rPr lang="tr-TR" b="0" i="1" smtClean="0">
                                        <a:latin typeface="Cambria Math" panose="02040503050406030204" pitchFamily="18" charset="0"/>
                                      </a:rPr>
                                      <m:t>𝑓</m:t>
                                    </m:r>
                                    <m:r>
                                      <a:rPr lang="tr-TR" b="0" i="1" smtClean="0">
                                        <a:latin typeface="Cambria Math" panose="02040503050406030204" pitchFamily="18" charset="0"/>
                                      </a:rPr>
                                      <m:t>∈</m:t>
                                    </m:r>
                                    <m:sSup>
                                      <m:sSupPr>
                                        <m:ctrlPr>
                                          <a:rPr lang="tr-TR" b="0" i="1" smtClean="0">
                                            <a:latin typeface="Cambria Math" panose="02040503050406030204" pitchFamily="18" charset="0"/>
                                            <a:ea typeface="Cambria Math" panose="02040503050406030204" pitchFamily="18" charset="0"/>
                                          </a:rPr>
                                        </m:ctrlPr>
                                      </m:sSupPr>
                                      <m:e>
                                        <m:r>
                                          <a:rPr lang="tr-TR" b="0" i="1" smtClean="0">
                                            <a:latin typeface="Cambria Math" panose="02040503050406030204" pitchFamily="18" charset="0"/>
                                            <a:ea typeface="Cambria Math" panose="02040503050406030204" pitchFamily="18" charset="0"/>
                                          </a:rPr>
                                          <m:t>ℝ</m:t>
                                        </m:r>
                                      </m:e>
                                      <m:sup>
                                        <m:r>
                                          <a:rPr lang="tr-TR" b="0" i="1" smtClean="0">
                                            <a:latin typeface="Cambria Math" panose="02040503050406030204" pitchFamily="18" charset="0"/>
                                            <a:ea typeface="Cambria Math" panose="02040503050406030204" pitchFamily="18" charset="0"/>
                                          </a:rPr>
                                          <m:t>𝑁</m:t>
                                        </m:r>
                                      </m:sup>
                                    </m:sSup>
                                  </m:e>
                                </m:mr>
                                <m:mr>
                                  <m:e>
                                    <m:r>
                                      <a:rPr lang="tr-TR" b="0" i="1" smtClean="0">
                                        <a:latin typeface="Cambria Math" panose="02040503050406030204" pitchFamily="18" charset="0"/>
                                      </a:rPr>
                                      <m:t>|</m:t>
                                    </m:r>
                                    <m:d>
                                      <m:dPr>
                                        <m:begChr m:val="|"/>
                                        <m:endChr m:val="|"/>
                                        <m:ctrlPr>
                                          <a:rPr lang="tr-TR" b="0" i="1" smtClean="0">
                                            <a:latin typeface="Cambria Math" panose="02040503050406030204" pitchFamily="18" charset="0"/>
                                          </a:rPr>
                                        </m:ctrlPr>
                                      </m:dPr>
                                      <m:e>
                                        <m:r>
                                          <a:rPr lang="tr-TR" b="0" i="1" smtClean="0">
                                            <a:latin typeface="Cambria Math" panose="02040503050406030204" pitchFamily="18" charset="0"/>
                                          </a:rPr>
                                          <m:t>𝑓</m:t>
                                        </m:r>
                                      </m:e>
                                    </m:d>
                                    <m:sSub>
                                      <m:sSubPr>
                                        <m:ctrlPr>
                                          <a:rPr lang="tr-TR" b="0" i="1" smtClean="0">
                                            <a:latin typeface="Cambria Math" panose="02040503050406030204" pitchFamily="18" charset="0"/>
                                          </a:rPr>
                                        </m:ctrlPr>
                                      </m:sSubPr>
                                      <m:e>
                                        <m:d>
                                          <m:dPr>
                                            <m:begChr m:val=""/>
                                            <m:endChr m:val="|"/>
                                            <m:ctrlPr>
                                              <a:rPr lang="tr-TR" b="0" i="1" smtClean="0">
                                                <a:latin typeface="Cambria Math" panose="02040503050406030204" pitchFamily="18" charset="0"/>
                                              </a:rPr>
                                            </m:ctrlPr>
                                          </m:dPr>
                                          <m:e>
                                            <m:r>
                                              <a:rPr lang="en-CH">
                                                <a:latin typeface="Cambria Math" panose="02040503050406030204" pitchFamily="18" charset="0"/>
                                              </a:rPr>
                                              <m:t>​</m:t>
                                            </m:r>
                                          </m:e>
                                        </m:d>
                                      </m:e>
                                      <m:sub>
                                        <m:r>
                                          <a:rPr lang="tr-TR" b="0" i="1" smtClean="0">
                                            <a:latin typeface="Cambria Math" panose="02040503050406030204" pitchFamily="18" charset="0"/>
                                          </a:rPr>
                                          <m:t>2</m:t>
                                        </m:r>
                                      </m:sub>
                                    </m:sSub>
                                    <m:r>
                                      <a:rPr lang="tr-TR" b="0" i="1" smtClean="0">
                                        <a:latin typeface="Cambria Math" panose="02040503050406030204" pitchFamily="18" charset="0"/>
                                      </a:rPr>
                                      <m:t>=1</m:t>
                                    </m:r>
                                  </m:e>
                                </m:mr>
                                <m:mr>
                                  <m:e>
                                    <m:r>
                                      <a:rPr lang="tr-TR" b="0" i="1" smtClean="0">
                                        <a:latin typeface="Cambria Math" panose="02040503050406030204" pitchFamily="18" charset="0"/>
                                      </a:rPr>
                                      <m:t>𝑓</m:t>
                                    </m:r>
                                    <m:r>
                                      <a:rPr lang="tr-TR" b="0" i="1" smtClean="0">
                                        <a:latin typeface="Cambria Math" panose="02040503050406030204" pitchFamily="18" charset="0"/>
                                      </a:rPr>
                                      <m:t>⊥</m:t>
                                    </m:r>
                                    <m:r>
                                      <a:rPr lang="tr-TR" b="0" i="1" smtClean="0">
                                        <a:latin typeface="Cambria Math" panose="02040503050406030204" pitchFamily="18" charset="0"/>
                                      </a:rPr>
                                      <m:t>𝑠𝑝𝑎𝑛</m:t>
                                    </m:r>
                                    <m:d>
                                      <m:dPr>
                                        <m:begChr m:val="{"/>
                                        <m:endChr m:val="}"/>
                                        <m:ctrlPr>
                                          <a:rPr lang="tr-TR" b="0" i="1" smtClean="0">
                                            <a:latin typeface="Cambria Math" panose="02040503050406030204" pitchFamily="18" charset="0"/>
                                          </a:rPr>
                                        </m:ctrlPr>
                                      </m:dPr>
                                      <m:e>
                                        <m:sSub>
                                          <m:sSubPr>
                                            <m:ctrlPr>
                                              <a:rPr lang="tr-TR" b="0" i="1" smtClean="0">
                                                <a:latin typeface="Cambria Math" panose="02040503050406030204" pitchFamily="18" charset="0"/>
                                              </a:rPr>
                                            </m:ctrlPr>
                                          </m:sSubPr>
                                          <m:e>
                                            <m:r>
                                              <a:rPr lang="tr-TR" b="0" i="1" smtClean="0">
                                                <a:latin typeface="Cambria Math" panose="02040503050406030204" pitchFamily="18" charset="0"/>
                                              </a:rPr>
                                              <m:t>𝑢</m:t>
                                            </m:r>
                                          </m:e>
                                          <m:sub>
                                            <m:r>
                                              <a:rPr lang="tr-TR" b="0" i="1" smtClean="0">
                                                <a:latin typeface="Cambria Math" panose="02040503050406030204" pitchFamily="18" charset="0"/>
                                              </a:rPr>
                                              <m:t>0</m:t>
                                            </m:r>
                                          </m:sub>
                                        </m:sSub>
                                        <m:r>
                                          <a:rPr lang="tr-TR" b="0" i="1" smtClean="0">
                                            <a:latin typeface="Cambria Math" panose="02040503050406030204" pitchFamily="18" charset="0"/>
                                          </a:rPr>
                                          <m:t>,…,</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𝑢</m:t>
                                            </m:r>
                                          </m:e>
                                          <m:sub>
                                            <m:r>
                                              <a:rPr lang="tr-TR" b="0" i="1" smtClean="0">
                                                <a:latin typeface="Cambria Math" panose="02040503050406030204" pitchFamily="18" charset="0"/>
                                              </a:rPr>
                                              <m:t>𝑙</m:t>
                                            </m:r>
                                            <m:r>
                                              <a:rPr lang="tr-TR" b="0" i="1" smtClean="0">
                                                <a:latin typeface="Cambria Math" panose="02040503050406030204" pitchFamily="18" charset="0"/>
                                              </a:rPr>
                                              <m:t>−1</m:t>
                                            </m:r>
                                          </m:sub>
                                        </m:sSub>
                                      </m:e>
                                    </m:d>
                                  </m:e>
                                </m:mr>
                              </m:m>
                            </m:lim>
                          </m:limLow>
                        </m:fName>
                        <m:e>
                          <m:d>
                            <m:dPr>
                              <m:begChr m:val="{"/>
                              <m:endChr m:val="}"/>
                              <m:ctrlPr>
                                <a:rPr lang="tr-TR" b="0" i="1" smtClean="0">
                                  <a:latin typeface="Cambria Math" panose="02040503050406030204" pitchFamily="18" charset="0"/>
                                </a:rPr>
                              </m:ctrlPr>
                            </m:dPr>
                            <m:e>
                              <m:sSup>
                                <m:sSupPr>
                                  <m:ctrlPr>
                                    <a:rPr lang="tr-TR" b="0" i="1" smtClean="0">
                                      <a:latin typeface="Cambria Math" panose="02040503050406030204" pitchFamily="18" charset="0"/>
                                    </a:rPr>
                                  </m:ctrlPr>
                                </m:sSupPr>
                                <m:e>
                                  <m:r>
                                    <a:rPr lang="tr-TR" b="0" i="1" smtClean="0">
                                      <a:latin typeface="Cambria Math" panose="02040503050406030204" pitchFamily="18" charset="0"/>
                                    </a:rPr>
                                    <m:t>𝑓</m:t>
                                  </m:r>
                                </m:e>
                                <m:sup>
                                  <m:r>
                                    <a:rPr lang="tr-TR" b="0" i="1" smtClean="0">
                                      <a:latin typeface="Cambria Math" panose="02040503050406030204" pitchFamily="18" charset="0"/>
                                    </a:rPr>
                                    <m:t>𝑇</m:t>
                                  </m:r>
                                </m:sup>
                              </m:sSup>
                              <m:r>
                                <m:rPr>
                                  <m:nor/>
                                </m:rPr>
                                <a:rPr lang="en-GB" smtClean="0"/>
                                <m:t>Ł</m:t>
                              </m:r>
                              <m:r>
                                <a:rPr lang="tr-TR" b="0" i="1" smtClean="0">
                                  <a:latin typeface="Cambria Math" panose="02040503050406030204" pitchFamily="18" charset="0"/>
                                </a:rPr>
                                <m:t>𝑓</m:t>
                              </m:r>
                            </m:e>
                          </m:d>
                        </m:e>
                      </m:func>
                      <m:r>
                        <a:rPr lang="tr-TR" b="0" i="1" smtClean="0">
                          <a:latin typeface="Cambria Math" panose="02040503050406030204" pitchFamily="18" charset="0"/>
                        </a:rPr>
                        <m:t>,          </m:t>
                      </m:r>
                      <m:r>
                        <a:rPr lang="tr-TR" b="0" i="1" smtClean="0">
                          <a:latin typeface="Cambria Math" panose="02040503050406030204" pitchFamily="18" charset="0"/>
                        </a:rPr>
                        <m:t>𝑙</m:t>
                      </m:r>
                      <m:r>
                        <a:rPr lang="tr-TR" b="0" i="1" smtClean="0">
                          <a:latin typeface="Cambria Math" panose="02040503050406030204" pitchFamily="18" charset="0"/>
                        </a:rPr>
                        <m:t>=1,2,…,</m:t>
                      </m:r>
                      <m:r>
                        <a:rPr lang="tr-TR" b="0" i="1" smtClean="0">
                          <a:latin typeface="Cambria Math" panose="02040503050406030204" pitchFamily="18" charset="0"/>
                        </a:rPr>
                        <m:t>𝑁</m:t>
                      </m:r>
                      <m:r>
                        <a:rPr lang="tr-TR" b="0" i="1" smtClean="0">
                          <a:latin typeface="Cambria Math" panose="02040503050406030204" pitchFamily="18" charset="0"/>
                        </a:rPr>
                        <m:t>−1</m:t>
                      </m:r>
                    </m:oMath>
                  </m:oMathPara>
                </a14:m>
                <a:endParaRPr lang="en-CH" dirty="0"/>
              </a:p>
              <a:p>
                <a:r>
                  <a:rPr lang="en-CH" dirty="0"/>
                  <a:t>Provides another interpretation for why the graph Laplacian spectrum carries a notion of frequency</a:t>
                </a:r>
              </a:p>
            </p:txBody>
          </p:sp>
        </mc:Choice>
        <mc:Fallback>
          <p:sp>
            <p:nvSpPr>
              <p:cNvPr id="3" name="Content Placeholder 2">
                <a:extLst>
                  <a:ext uri="{FF2B5EF4-FFF2-40B4-BE49-F238E27FC236}">
                    <a16:creationId xmlns:a16="http://schemas.microsoft.com/office/drawing/2014/main" id="{1EE2D51D-8B71-DE48-BDE9-D4EA889FD34E}"/>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086" t="-2015" r="-1689"/>
                </a:stretch>
              </a:blipFill>
            </p:spPr>
            <p:txBody>
              <a:bodyPr/>
              <a:lstStyle/>
              <a:p>
                <a:r>
                  <a:rPr lang="en-CH">
                    <a:noFill/>
                  </a:rPr>
                  <a:t> </a:t>
                </a:r>
              </a:p>
            </p:txBody>
          </p:sp>
        </mc:Fallback>
      </mc:AlternateContent>
    </p:spTree>
    <p:extLst>
      <p:ext uri="{BB962C8B-B14F-4D97-AF65-F5344CB8AC3E}">
        <p14:creationId xmlns:p14="http://schemas.microsoft.com/office/powerpoint/2010/main" val="37675523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3E04CA-FF25-0B43-898A-18FDDDC91503}"/>
              </a:ext>
            </a:extLst>
          </p:cNvPr>
          <p:cNvSpPr>
            <a:spLocks noGrp="1"/>
          </p:cNvSpPr>
          <p:nvPr>
            <p:ph type="title"/>
          </p:nvPr>
        </p:nvSpPr>
        <p:spPr/>
        <p:txBody>
          <a:bodyPr/>
          <a:lstStyle/>
          <a:p>
            <a:r>
              <a:rPr lang="en-CH" b="1" dirty="0"/>
              <a:t>Example on smoothness and spectral of graph signals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5D0539CF-E9FE-0D41-9950-39468538854B}"/>
                  </a:ext>
                </a:extLst>
              </p:cNvPr>
              <p:cNvSpPr>
                <a:spLocks noGrp="1"/>
              </p:cNvSpPr>
              <p:nvPr>
                <p:ph idx="1"/>
              </p:nvPr>
            </p:nvSpPr>
            <p:spPr>
              <a:xfrm>
                <a:off x="838200" y="1825624"/>
                <a:ext cx="4970826" cy="5032375"/>
              </a:xfrm>
            </p:spPr>
            <p:txBody>
              <a:bodyPr>
                <a:normAutofit/>
              </a:bodyPr>
              <a:lstStyle/>
              <a:p>
                <a:r>
                  <a:rPr lang="en-CH" dirty="0"/>
                  <a:t>Same signal f on three different unweighted graphs with the same set of vertices but different edges</a:t>
                </a:r>
              </a:p>
              <a:p>
                <a14:m>
                  <m:oMath xmlns:m="http://schemas.openxmlformats.org/officeDocument/2006/math">
                    <m:sSup>
                      <m:sSupPr>
                        <m:ctrlPr>
                          <a:rPr lang="tr-TR" b="0" i="1" smtClean="0">
                            <a:latin typeface="Cambria Math" panose="02040503050406030204" pitchFamily="18" charset="0"/>
                          </a:rPr>
                        </m:ctrlPr>
                      </m:sSupPr>
                      <m:e>
                        <m:r>
                          <a:rPr lang="tr-TR" b="0" i="1" smtClean="0">
                            <a:latin typeface="Cambria Math" panose="02040503050406030204" pitchFamily="18" charset="0"/>
                          </a:rPr>
                          <m:t>𝑓</m:t>
                        </m:r>
                      </m:e>
                      <m:sup>
                        <m:r>
                          <a:rPr lang="tr-TR" b="0" i="1" smtClean="0">
                            <a:latin typeface="Cambria Math" panose="02040503050406030204" pitchFamily="18" charset="0"/>
                          </a:rPr>
                          <m:t>𝑇</m:t>
                        </m:r>
                      </m:sup>
                    </m:sSup>
                    <m:sSub>
                      <m:sSubPr>
                        <m:ctrlPr>
                          <a:rPr lang="tr-TR" b="0" i="1" smtClean="0">
                            <a:latin typeface="Cambria Math" panose="02040503050406030204" pitchFamily="18" charset="0"/>
                          </a:rPr>
                        </m:ctrlPr>
                      </m:sSubPr>
                      <m:e>
                        <m:r>
                          <m:rPr>
                            <m:nor/>
                          </m:rPr>
                          <a:rPr lang="en-GB" smtClean="0"/>
                          <m:t>Ł</m:t>
                        </m:r>
                      </m:e>
                      <m:sub>
                        <m:r>
                          <a:rPr lang="tr-TR" b="0" i="1" smtClean="0">
                            <a:latin typeface="Cambria Math" panose="02040503050406030204" pitchFamily="18" charset="0"/>
                          </a:rPr>
                          <m:t>1</m:t>
                        </m:r>
                      </m:sub>
                    </m:sSub>
                    <m:r>
                      <a:rPr lang="tr-TR" b="0" i="1" smtClean="0">
                        <a:latin typeface="Cambria Math" panose="02040503050406030204" pitchFamily="18" charset="0"/>
                      </a:rPr>
                      <m:t>𝑓</m:t>
                    </m:r>
                    <m:r>
                      <a:rPr lang="tr-TR" b="0" i="1" smtClean="0">
                        <a:latin typeface="Cambria Math" panose="02040503050406030204" pitchFamily="18" charset="0"/>
                      </a:rPr>
                      <m:t>=0.14,  </m:t>
                    </m:r>
                    <m:sSup>
                      <m:sSupPr>
                        <m:ctrlPr>
                          <a:rPr lang="tr-TR" b="0" i="1" smtClean="0">
                            <a:latin typeface="Cambria Math" panose="02040503050406030204" pitchFamily="18" charset="0"/>
                          </a:rPr>
                        </m:ctrlPr>
                      </m:sSupPr>
                      <m:e>
                        <m:r>
                          <a:rPr lang="tr-TR" b="0" i="1" smtClean="0">
                            <a:latin typeface="Cambria Math" panose="02040503050406030204" pitchFamily="18" charset="0"/>
                          </a:rPr>
                          <m:t>𝑓</m:t>
                        </m:r>
                      </m:e>
                      <m:sup>
                        <m:r>
                          <a:rPr lang="tr-TR" b="0" i="1" smtClean="0">
                            <a:latin typeface="Cambria Math" panose="02040503050406030204" pitchFamily="18" charset="0"/>
                          </a:rPr>
                          <m:t>𝑇</m:t>
                        </m:r>
                      </m:sup>
                    </m:sSup>
                    <m:sSub>
                      <m:sSubPr>
                        <m:ctrlPr>
                          <a:rPr lang="tr-TR" b="0" i="1" smtClean="0">
                            <a:latin typeface="Cambria Math" panose="02040503050406030204" pitchFamily="18" charset="0"/>
                          </a:rPr>
                        </m:ctrlPr>
                      </m:sSubPr>
                      <m:e>
                        <m:r>
                          <m:rPr>
                            <m:nor/>
                          </m:rPr>
                          <a:rPr lang="en-GB" smtClean="0"/>
                          <m:t>Ł</m:t>
                        </m:r>
                      </m:e>
                      <m:sub>
                        <m:r>
                          <a:rPr lang="tr-TR" b="0" i="1" smtClean="0">
                            <a:latin typeface="Cambria Math" panose="02040503050406030204" pitchFamily="18" charset="0"/>
                          </a:rPr>
                          <m:t>2</m:t>
                        </m:r>
                      </m:sub>
                    </m:sSub>
                    <m:r>
                      <a:rPr lang="tr-TR" b="0" i="1" smtClean="0">
                        <a:latin typeface="Cambria Math" panose="02040503050406030204" pitchFamily="18" charset="0"/>
                      </a:rPr>
                      <m:t>𝑓</m:t>
                    </m:r>
                    <m:r>
                      <a:rPr lang="tr-TR" b="0" i="1" smtClean="0">
                        <a:latin typeface="Cambria Math" panose="02040503050406030204" pitchFamily="18" charset="0"/>
                      </a:rPr>
                      <m:t>=1.31,</m:t>
                    </m:r>
                  </m:oMath>
                </a14:m>
                <a:r>
                  <a:rPr lang="tr-TR" b="0" dirty="0"/>
                  <a:t> </a:t>
                </a:r>
                <a14:m>
                  <m:oMath xmlns:m="http://schemas.openxmlformats.org/officeDocument/2006/math">
                    <m:sSup>
                      <m:sSupPr>
                        <m:ctrlPr>
                          <a:rPr lang="tr-TR" b="0" i="1" smtClean="0">
                            <a:latin typeface="Cambria Math" panose="02040503050406030204" pitchFamily="18" charset="0"/>
                          </a:rPr>
                        </m:ctrlPr>
                      </m:sSupPr>
                      <m:e>
                        <m:r>
                          <a:rPr lang="tr-TR" b="0" i="1" smtClean="0">
                            <a:latin typeface="Cambria Math" panose="02040503050406030204" pitchFamily="18" charset="0"/>
                          </a:rPr>
                          <m:t>𝑓</m:t>
                        </m:r>
                      </m:e>
                      <m:sup>
                        <m:r>
                          <a:rPr lang="tr-TR" b="0" i="1" smtClean="0">
                            <a:latin typeface="Cambria Math" panose="02040503050406030204" pitchFamily="18" charset="0"/>
                          </a:rPr>
                          <m:t>𝑇</m:t>
                        </m:r>
                      </m:sup>
                    </m:sSup>
                    <m:sSub>
                      <m:sSubPr>
                        <m:ctrlPr>
                          <a:rPr lang="tr-TR" b="0" i="1" smtClean="0">
                            <a:latin typeface="Cambria Math" panose="02040503050406030204" pitchFamily="18" charset="0"/>
                          </a:rPr>
                        </m:ctrlPr>
                      </m:sSubPr>
                      <m:e>
                        <m:r>
                          <m:rPr>
                            <m:nor/>
                          </m:rPr>
                          <a:rPr lang="en-GB" smtClean="0"/>
                          <m:t>Ł</m:t>
                        </m:r>
                      </m:e>
                      <m:sub>
                        <m:r>
                          <a:rPr lang="tr-TR" b="0" i="1" smtClean="0">
                            <a:latin typeface="Cambria Math" panose="02040503050406030204" pitchFamily="18" charset="0"/>
                          </a:rPr>
                          <m:t>3</m:t>
                        </m:r>
                      </m:sub>
                    </m:sSub>
                    <m:r>
                      <a:rPr lang="tr-TR" b="0" i="1" smtClean="0">
                        <a:latin typeface="Cambria Math" panose="02040503050406030204" pitchFamily="18" charset="0"/>
                      </a:rPr>
                      <m:t>𝑓</m:t>
                    </m:r>
                    <m:r>
                      <a:rPr lang="tr-TR" b="0" i="1" smtClean="0">
                        <a:latin typeface="Cambria Math" panose="02040503050406030204" pitchFamily="18" charset="0"/>
                      </a:rPr>
                      <m:t>=1.81</m:t>
                    </m:r>
                  </m:oMath>
                </a14:m>
                <a:endParaRPr lang="en-CH" dirty="0"/>
              </a:p>
              <a:p>
                <a:endParaRPr lang="en-CH" dirty="0"/>
              </a:p>
              <a:p>
                <a:pPr marL="0" indent="0">
                  <a:buNone/>
                </a:pPr>
                <a:r>
                  <a:rPr lang="en-CH" b="1" dirty="0"/>
                  <a:t>Observation: </a:t>
                </a:r>
              </a:p>
              <a:p>
                <a:pPr marL="0" indent="0">
                  <a:buNone/>
                </a:pPr>
                <a:r>
                  <a:rPr lang="en-CH" dirty="0"/>
                  <a:t>Smoothness and graph spectral domain both depend on the graph structure </a:t>
                </a:r>
              </a:p>
            </p:txBody>
          </p:sp>
        </mc:Choice>
        <mc:Fallback>
          <p:sp>
            <p:nvSpPr>
              <p:cNvPr id="3" name="Content Placeholder 2">
                <a:extLst>
                  <a:ext uri="{FF2B5EF4-FFF2-40B4-BE49-F238E27FC236}">
                    <a16:creationId xmlns:a16="http://schemas.microsoft.com/office/drawing/2014/main" id="{5D0539CF-E9FE-0D41-9950-39468538854B}"/>
                  </a:ext>
                </a:extLst>
              </p:cNvPr>
              <p:cNvSpPr>
                <a:spLocks noGrp="1" noRot="1" noChangeAspect="1" noMove="1" noResize="1" noEditPoints="1" noAdjustHandles="1" noChangeArrowheads="1" noChangeShapeType="1" noTextEdit="1"/>
              </p:cNvSpPr>
              <p:nvPr>
                <p:ph idx="1"/>
              </p:nvPr>
            </p:nvSpPr>
            <p:spPr>
              <a:xfrm>
                <a:off x="838200" y="1825624"/>
                <a:ext cx="4970826" cy="5032375"/>
              </a:xfrm>
              <a:blipFill>
                <a:blip r:embed="rId2"/>
                <a:stretch>
                  <a:fillRect l="-2551" t="-2015" r="-3571"/>
                </a:stretch>
              </a:blipFill>
            </p:spPr>
            <p:txBody>
              <a:bodyPr/>
              <a:lstStyle/>
              <a:p>
                <a:r>
                  <a:rPr lang="en-CH">
                    <a:noFill/>
                  </a:rPr>
                  <a:t> </a:t>
                </a:r>
              </a:p>
            </p:txBody>
          </p:sp>
        </mc:Fallback>
      </mc:AlternateContent>
      <p:pic>
        <p:nvPicPr>
          <p:cNvPr id="11" name="Picture 10" descr="A picture containing text, antenna&#10;&#10;Description automatically generated">
            <a:extLst>
              <a:ext uri="{FF2B5EF4-FFF2-40B4-BE49-F238E27FC236}">
                <a16:creationId xmlns:a16="http://schemas.microsoft.com/office/drawing/2014/main" id="{FA621F33-E4E6-5142-B868-1B68F78A5097}"/>
              </a:ext>
            </a:extLst>
          </p:cNvPr>
          <p:cNvPicPr>
            <a:picLocks noChangeAspect="1"/>
          </p:cNvPicPr>
          <p:nvPr/>
        </p:nvPicPr>
        <p:blipFill>
          <a:blip r:embed="rId3"/>
          <a:stretch>
            <a:fillRect/>
          </a:stretch>
        </p:blipFill>
        <p:spPr>
          <a:xfrm>
            <a:off x="5809026" y="1825624"/>
            <a:ext cx="6040074" cy="3429000"/>
          </a:xfrm>
          <a:prstGeom prst="rect">
            <a:avLst/>
          </a:prstGeom>
        </p:spPr>
      </p:pic>
    </p:spTree>
    <p:extLst>
      <p:ext uri="{BB962C8B-B14F-4D97-AF65-F5344CB8AC3E}">
        <p14:creationId xmlns:p14="http://schemas.microsoft.com/office/powerpoint/2010/main" val="12160068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FF142-7126-2348-954B-C3B729FB9EBA}"/>
              </a:ext>
            </a:extLst>
          </p:cNvPr>
          <p:cNvSpPr>
            <a:spLocks noGrp="1"/>
          </p:cNvSpPr>
          <p:nvPr>
            <p:ph type="title"/>
          </p:nvPr>
        </p:nvSpPr>
        <p:spPr/>
        <p:txBody>
          <a:bodyPr/>
          <a:lstStyle/>
          <a:p>
            <a:r>
              <a:rPr lang="en-CH" b="1" dirty="0"/>
              <a:t>Other Graph Matrices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9C0A33C-0025-9C48-AA39-EEA2EDBAB167}"/>
                  </a:ext>
                </a:extLst>
              </p:cNvPr>
              <p:cNvSpPr>
                <a:spLocks noGrp="1"/>
              </p:cNvSpPr>
              <p:nvPr>
                <p:ph idx="1"/>
              </p:nvPr>
            </p:nvSpPr>
            <p:spPr>
              <a:xfrm>
                <a:off x="838200" y="1825624"/>
                <a:ext cx="10515600" cy="5032375"/>
              </a:xfrm>
            </p:spPr>
            <p:txBody>
              <a:bodyPr>
                <a:normAutofit/>
              </a:bodyPr>
              <a:lstStyle/>
              <a:p>
                <a:r>
                  <a:rPr lang="en-US" b="0" dirty="0"/>
                  <a:t>Graph Laplacian eigenvectors </a:t>
                </a:r>
                <a14:m>
                  <m:oMath xmlns:m="http://schemas.openxmlformats.org/officeDocument/2006/math">
                    <m:sSub>
                      <m:sSubPr>
                        <m:ctrlPr>
                          <a:rPr lang="en-US" b="0" i="1" smtClean="0">
                            <a:latin typeface="Cambria Math" panose="02040503050406030204" pitchFamily="18" charset="0"/>
                          </a:rPr>
                        </m:ctrlPr>
                      </m:sSubPr>
                      <m:e>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𝑙</m:t>
                                </m:r>
                              </m:sub>
                            </m:sSub>
                          </m:e>
                        </m:d>
                      </m:e>
                      <m:sub>
                        <m:r>
                          <a:rPr lang="en-US" b="0" i="1" smtClean="0">
                            <a:latin typeface="Cambria Math" panose="02040503050406030204" pitchFamily="18" charset="0"/>
                          </a:rPr>
                          <m:t>𝑙</m:t>
                        </m:r>
                        <m:r>
                          <a:rPr lang="en-US" b="0" i="1" smtClean="0">
                            <a:latin typeface="Cambria Math" panose="02040503050406030204" pitchFamily="18" charset="0"/>
                          </a:rPr>
                          <m:t>=0,1,…,</m:t>
                        </m:r>
                        <m:r>
                          <a:rPr lang="en-US" b="0" i="1" smtClean="0">
                            <a:latin typeface="Cambria Math" panose="02040503050406030204" pitchFamily="18" charset="0"/>
                          </a:rPr>
                          <m:t>𝑁</m:t>
                        </m:r>
                        <m:r>
                          <a:rPr lang="en-US" b="0" i="1" smtClean="0">
                            <a:latin typeface="Cambria Math" panose="02040503050406030204" pitchFamily="18" charset="0"/>
                          </a:rPr>
                          <m:t>−1</m:t>
                        </m:r>
                      </m:sub>
                    </m:sSub>
                  </m:oMath>
                </a14:m>
                <a:r>
                  <a:rPr lang="en-US" dirty="0"/>
                  <a:t> is just one possible basis to use in the forward and inverse graph Fourier transforms</a:t>
                </a:r>
              </a:p>
              <a:p>
                <a:endParaRPr lang="en-US" dirty="0"/>
              </a:p>
              <a:p>
                <a:r>
                  <a:rPr lang="en-US" dirty="0"/>
                  <a:t>Normalized Graph Laplacian:</a:t>
                </a:r>
              </a:p>
              <a:p>
                <a:pPr marL="0" indent="0">
                  <a:buNone/>
                </a:pPr>
                <a14:m>
                  <m:oMathPara xmlns:m="http://schemas.openxmlformats.org/officeDocument/2006/math">
                    <m:oMathParaPr>
                      <m:jc m:val="centerGroup"/>
                    </m:oMathParaPr>
                    <m:oMath xmlns:m="http://schemas.openxmlformats.org/officeDocument/2006/math">
                      <m:sSup>
                        <m:sSupPr>
                          <m:ctrlPr>
                            <a:rPr lang="tr-TR" b="0" i="1" smtClean="0">
                              <a:latin typeface="Cambria Math" panose="02040503050406030204" pitchFamily="18" charset="0"/>
                            </a:rPr>
                          </m:ctrlPr>
                        </m:sSupPr>
                        <m:e>
                          <m:acc>
                            <m:accPr>
                              <m:chr m:val="̃"/>
                              <m:ctrlPr>
                                <a:rPr lang="tr-TR" b="0" i="1" smtClean="0">
                                  <a:latin typeface="Cambria Math" panose="02040503050406030204" pitchFamily="18" charset="0"/>
                                </a:rPr>
                              </m:ctrlPr>
                            </m:accPr>
                            <m:e>
                              <m:r>
                                <m:rPr>
                                  <m:nor/>
                                </m:rPr>
                                <a:rPr lang="en-GB" smtClean="0"/>
                                <m:t>Ł</m:t>
                              </m:r>
                            </m:e>
                          </m:acc>
                          <m:r>
                            <a:rPr lang="tr-TR" b="0" i="1" smtClean="0">
                              <a:latin typeface="Cambria Math" panose="02040503050406030204" pitchFamily="18" charset="0"/>
                            </a:rPr>
                            <m:t>=</m:t>
                          </m:r>
                          <m:r>
                            <a:rPr lang="tr-TR" b="0" i="1" smtClean="0">
                              <a:latin typeface="Cambria Math" panose="02040503050406030204" pitchFamily="18" charset="0"/>
                            </a:rPr>
                            <m:t>𝐷</m:t>
                          </m:r>
                        </m:e>
                        <m:sup>
                          <m:r>
                            <a:rPr lang="tr-TR" b="0" i="1" smtClean="0">
                              <a:latin typeface="Cambria Math" panose="02040503050406030204" pitchFamily="18" charset="0"/>
                            </a:rPr>
                            <m:t>−</m:t>
                          </m:r>
                          <m:f>
                            <m:fPr>
                              <m:ctrlPr>
                                <a:rPr lang="tr-TR" b="0" i="1" smtClean="0">
                                  <a:latin typeface="Cambria Math" panose="02040503050406030204" pitchFamily="18" charset="0"/>
                                </a:rPr>
                              </m:ctrlPr>
                            </m:fPr>
                            <m:num>
                              <m:r>
                                <a:rPr lang="tr-TR" b="0" i="1" smtClean="0">
                                  <a:latin typeface="Cambria Math" panose="02040503050406030204" pitchFamily="18" charset="0"/>
                                </a:rPr>
                                <m:t>1</m:t>
                              </m:r>
                            </m:num>
                            <m:den>
                              <m:r>
                                <a:rPr lang="tr-TR" b="0" i="1" smtClean="0">
                                  <a:latin typeface="Cambria Math" panose="02040503050406030204" pitchFamily="18" charset="0"/>
                                </a:rPr>
                                <m:t>2</m:t>
                              </m:r>
                            </m:den>
                          </m:f>
                        </m:sup>
                      </m:sSup>
                      <m:r>
                        <a:rPr lang="tr-TR" b="0" i="1" smtClean="0">
                          <a:latin typeface="Cambria Math" panose="02040503050406030204" pitchFamily="18" charset="0"/>
                        </a:rPr>
                        <m:t> </m:t>
                      </m:r>
                      <m:r>
                        <m:rPr>
                          <m:nor/>
                        </m:rPr>
                        <a:rPr lang="en-GB" smtClean="0"/>
                        <m:t>Ł</m:t>
                      </m:r>
                      <m:r>
                        <a:rPr lang="tr-TR" b="0" i="1" smtClean="0">
                          <a:latin typeface="Cambria Math" panose="02040503050406030204" pitchFamily="18" charset="0"/>
                        </a:rPr>
                        <m:t> </m:t>
                      </m:r>
                      <m:sSup>
                        <m:sSupPr>
                          <m:ctrlPr>
                            <a:rPr lang="tr-TR" b="0" i="1" smtClean="0">
                              <a:latin typeface="Cambria Math" panose="02040503050406030204" pitchFamily="18" charset="0"/>
                            </a:rPr>
                          </m:ctrlPr>
                        </m:sSupPr>
                        <m:e>
                          <m:r>
                            <a:rPr lang="tr-TR" b="0" i="1" smtClean="0">
                              <a:latin typeface="Cambria Math" panose="02040503050406030204" pitchFamily="18" charset="0"/>
                            </a:rPr>
                            <m:t>𝐷</m:t>
                          </m:r>
                        </m:e>
                        <m:sup>
                          <m:r>
                            <a:rPr lang="tr-TR" b="0" i="1" smtClean="0">
                              <a:latin typeface="Cambria Math" panose="02040503050406030204" pitchFamily="18" charset="0"/>
                            </a:rPr>
                            <m:t>−</m:t>
                          </m:r>
                          <m:f>
                            <m:fPr>
                              <m:ctrlPr>
                                <a:rPr lang="tr-TR" b="0" i="1" smtClean="0">
                                  <a:latin typeface="Cambria Math" panose="02040503050406030204" pitchFamily="18" charset="0"/>
                                </a:rPr>
                              </m:ctrlPr>
                            </m:fPr>
                            <m:num>
                              <m:r>
                                <a:rPr lang="tr-TR" b="0" i="1" smtClean="0">
                                  <a:latin typeface="Cambria Math" panose="02040503050406030204" pitchFamily="18" charset="0"/>
                                </a:rPr>
                                <m:t>1</m:t>
                              </m:r>
                            </m:num>
                            <m:den>
                              <m:r>
                                <a:rPr lang="tr-TR" b="0" i="1" smtClean="0">
                                  <a:latin typeface="Cambria Math" panose="02040503050406030204" pitchFamily="18" charset="0"/>
                                </a:rPr>
                                <m:t>2</m:t>
                              </m:r>
                            </m:den>
                          </m:f>
                        </m:sup>
                      </m:sSup>
                    </m:oMath>
                  </m:oMathPara>
                </a14:m>
                <a:endParaRPr lang="en-US" dirty="0"/>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r>
                        <m:rPr>
                          <m:nor/>
                        </m:rPr>
                        <a:rPr lang="tr-TR" b="0" i="0" smtClean="0"/>
                        <m:t>(</m:t>
                      </m:r>
                      <m:acc>
                        <m:accPr>
                          <m:chr m:val="̃"/>
                          <m:ctrlPr>
                            <a:rPr lang="tr-TR" b="0" i="1" smtClean="0">
                              <a:latin typeface="Cambria Math" panose="02040503050406030204" pitchFamily="18" charset="0"/>
                            </a:rPr>
                          </m:ctrlPr>
                        </m:accPr>
                        <m:e>
                          <m:r>
                            <m:rPr>
                              <m:nor/>
                            </m:rPr>
                            <a:rPr lang="en-GB" smtClean="0"/>
                            <m:t>Ł</m:t>
                          </m:r>
                        </m:e>
                      </m:acc>
                      <m:r>
                        <m:rPr>
                          <m:nor/>
                        </m:rPr>
                        <a:rPr lang="tr-TR" b="0" i="0" smtClean="0"/>
                        <m:t>f</m:t>
                      </m:r>
                      <m:r>
                        <m:rPr>
                          <m:nor/>
                        </m:rPr>
                        <a:rPr lang="tr-TR" b="0" i="0" smtClean="0"/>
                        <m:t>)(</m:t>
                      </m:r>
                      <m:r>
                        <m:rPr>
                          <m:nor/>
                        </m:rPr>
                        <a:rPr lang="tr-TR" b="0" i="0" smtClean="0"/>
                        <m:t>i</m:t>
                      </m:r>
                      <m:r>
                        <m:rPr>
                          <m:nor/>
                        </m:rPr>
                        <a:rPr lang="tr-TR" b="0" i="0" smtClean="0"/>
                        <m:t>)</m:t>
                      </m:r>
                      <m:r>
                        <a:rPr lang="tr-TR" b="0" i="1" smtClean="0">
                          <a:latin typeface="Cambria Math" panose="02040503050406030204" pitchFamily="18" charset="0"/>
                        </a:rPr>
                        <m:t>=</m:t>
                      </m:r>
                      <m:f>
                        <m:fPr>
                          <m:ctrlPr>
                            <a:rPr lang="tr-TR" b="0" i="1" smtClean="0">
                              <a:latin typeface="Cambria Math" panose="02040503050406030204" pitchFamily="18" charset="0"/>
                            </a:rPr>
                          </m:ctrlPr>
                        </m:fPr>
                        <m:num>
                          <m:r>
                            <a:rPr lang="tr-TR" b="0" i="1" smtClean="0">
                              <a:latin typeface="Cambria Math" panose="02040503050406030204" pitchFamily="18" charset="0"/>
                            </a:rPr>
                            <m:t>1</m:t>
                          </m:r>
                        </m:num>
                        <m:den>
                          <m:rad>
                            <m:radPr>
                              <m:degHide m:val="on"/>
                              <m:ctrlPr>
                                <a:rPr lang="tr-TR" b="0" i="1" smtClean="0">
                                  <a:latin typeface="Cambria Math" panose="02040503050406030204" pitchFamily="18" charset="0"/>
                                </a:rPr>
                              </m:ctrlPr>
                            </m:radPr>
                            <m:deg/>
                            <m:e>
                              <m:sSub>
                                <m:sSubPr>
                                  <m:ctrlPr>
                                    <a:rPr lang="tr-TR" b="0" i="1" smtClean="0">
                                      <a:latin typeface="Cambria Math" panose="02040503050406030204" pitchFamily="18" charset="0"/>
                                    </a:rPr>
                                  </m:ctrlPr>
                                </m:sSubPr>
                                <m:e>
                                  <m:r>
                                    <a:rPr lang="tr-TR" b="0" i="1" smtClean="0">
                                      <a:latin typeface="Cambria Math" panose="02040503050406030204" pitchFamily="18" charset="0"/>
                                    </a:rPr>
                                    <m:t>𝑑</m:t>
                                  </m:r>
                                </m:e>
                                <m:sub>
                                  <m:r>
                                    <a:rPr lang="tr-TR" b="0" i="1" smtClean="0">
                                      <a:latin typeface="Cambria Math" panose="02040503050406030204" pitchFamily="18" charset="0"/>
                                    </a:rPr>
                                    <m:t>𝑖</m:t>
                                  </m:r>
                                </m:sub>
                              </m:sSub>
                            </m:e>
                          </m:rad>
                        </m:den>
                      </m:f>
                      <m:nary>
                        <m:naryPr>
                          <m:chr m:val="∑"/>
                          <m:supHide m:val="on"/>
                          <m:ctrlPr>
                            <a:rPr lang="tr-TR" b="0" i="1" smtClean="0">
                              <a:latin typeface="Cambria Math" panose="02040503050406030204" pitchFamily="18" charset="0"/>
                            </a:rPr>
                          </m:ctrlPr>
                        </m:naryPr>
                        <m:sub>
                          <m:r>
                            <m:rPr>
                              <m:brk m:alnAt="7"/>
                            </m:rPr>
                            <a:rPr lang="tr-TR" b="0" i="1" smtClean="0">
                              <a:latin typeface="Cambria Math" panose="02040503050406030204" pitchFamily="18" charset="0"/>
                            </a:rPr>
                            <m:t>𝑗</m:t>
                          </m:r>
                          <m:r>
                            <a:rPr lang="tr-TR" b="0" i="1" smtClean="0">
                              <a:latin typeface="Cambria Math" panose="02040503050406030204" pitchFamily="18" charset="0"/>
                            </a:rPr>
                            <m:t>∈</m:t>
                          </m:r>
                          <m:sSub>
                            <m:sSubPr>
                              <m:ctrlPr>
                                <a:rPr lang="tr-TR" b="0" i="1" smtClean="0">
                                  <a:latin typeface="Cambria Math" panose="02040503050406030204" pitchFamily="18" charset="0"/>
                                  <a:ea typeface="Cambria Math" panose="02040503050406030204" pitchFamily="18" charset="0"/>
                                </a:rPr>
                              </m:ctrlPr>
                            </m:sSubPr>
                            <m:e>
                              <m:r>
                                <a:rPr lang="tr-TR" b="0" i="1" smtClean="0">
                                  <a:latin typeface="Cambria Math" panose="02040503050406030204" pitchFamily="18" charset="0"/>
                                  <a:ea typeface="Cambria Math" panose="02040503050406030204" pitchFamily="18" charset="0"/>
                                </a:rPr>
                                <m:t>𝒩</m:t>
                              </m:r>
                            </m:e>
                            <m:sub>
                              <m:r>
                                <a:rPr lang="tr-TR" b="0" i="1" smtClean="0">
                                  <a:latin typeface="Cambria Math" panose="02040503050406030204" pitchFamily="18" charset="0"/>
                                  <a:ea typeface="Cambria Math" panose="02040503050406030204" pitchFamily="18" charset="0"/>
                                </a:rPr>
                                <m:t>𝑖</m:t>
                              </m:r>
                            </m:sub>
                          </m:sSub>
                        </m:sub>
                        <m:sup/>
                        <m:e>
                          <m:sSub>
                            <m:sSubPr>
                              <m:ctrlPr>
                                <a:rPr lang="tr-TR" b="0" i="1" smtClean="0">
                                  <a:latin typeface="Cambria Math" panose="02040503050406030204" pitchFamily="18" charset="0"/>
                                </a:rPr>
                              </m:ctrlPr>
                            </m:sSubPr>
                            <m:e>
                              <m:r>
                                <a:rPr lang="tr-TR" b="0" i="1" smtClean="0">
                                  <a:latin typeface="Cambria Math" panose="02040503050406030204" pitchFamily="18" charset="0"/>
                                </a:rPr>
                                <m:t>𝑊</m:t>
                              </m:r>
                            </m:e>
                            <m:sub>
                              <m:r>
                                <a:rPr lang="tr-TR" b="0" i="1" smtClean="0">
                                  <a:latin typeface="Cambria Math" panose="02040503050406030204" pitchFamily="18" charset="0"/>
                                </a:rPr>
                                <m:t>𝑖</m:t>
                              </m:r>
                              <m:r>
                                <a:rPr lang="tr-TR" b="0" i="1" smtClean="0">
                                  <a:latin typeface="Cambria Math" panose="02040503050406030204" pitchFamily="18" charset="0"/>
                                </a:rPr>
                                <m:t>,</m:t>
                              </m:r>
                              <m:r>
                                <a:rPr lang="tr-TR" b="0" i="1" smtClean="0">
                                  <a:latin typeface="Cambria Math" panose="02040503050406030204" pitchFamily="18" charset="0"/>
                                </a:rPr>
                                <m:t>𝑗</m:t>
                              </m:r>
                            </m:sub>
                          </m:sSub>
                          <m:d>
                            <m:dPr>
                              <m:begChr m:val="["/>
                              <m:endChr m:val="]"/>
                              <m:ctrlPr>
                                <a:rPr lang="tr-TR" b="0" i="1" smtClean="0">
                                  <a:latin typeface="Cambria Math" panose="02040503050406030204" pitchFamily="18" charset="0"/>
                                </a:rPr>
                              </m:ctrlPr>
                            </m:dPr>
                            <m:e>
                              <m:f>
                                <m:fPr>
                                  <m:ctrlPr>
                                    <a:rPr lang="tr-TR" b="0" i="1" smtClean="0">
                                      <a:latin typeface="Cambria Math" panose="02040503050406030204" pitchFamily="18" charset="0"/>
                                    </a:rPr>
                                  </m:ctrlPr>
                                </m:fPr>
                                <m:num>
                                  <m:r>
                                    <a:rPr lang="tr-TR" b="0" i="1" smtClean="0">
                                      <a:latin typeface="Cambria Math" panose="02040503050406030204" pitchFamily="18" charset="0"/>
                                    </a:rPr>
                                    <m:t>𝑓</m:t>
                                  </m:r>
                                  <m:d>
                                    <m:dPr>
                                      <m:ctrlPr>
                                        <a:rPr lang="tr-TR" b="0" i="1" smtClean="0">
                                          <a:latin typeface="Cambria Math" panose="02040503050406030204" pitchFamily="18" charset="0"/>
                                        </a:rPr>
                                      </m:ctrlPr>
                                    </m:dPr>
                                    <m:e>
                                      <m:r>
                                        <a:rPr lang="tr-TR" b="0" i="1" smtClean="0">
                                          <a:latin typeface="Cambria Math" panose="02040503050406030204" pitchFamily="18" charset="0"/>
                                        </a:rPr>
                                        <m:t>𝑖</m:t>
                                      </m:r>
                                    </m:e>
                                  </m:d>
                                </m:num>
                                <m:den>
                                  <m:rad>
                                    <m:radPr>
                                      <m:degHide m:val="on"/>
                                      <m:ctrlPr>
                                        <a:rPr lang="tr-TR" b="0" i="1" smtClean="0">
                                          <a:latin typeface="Cambria Math" panose="02040503050406030204" pitchFamily="18" charset="0"/>
                                        </a:rPr>
                                      </m:ctrlPr>
                                    </m:radPr>
                                    <m:deg/>
                                    <m:e>
                                      <m:sSub>
                                        <m:sSubPr>
                                          <m:ctrlPr>
                                            <a:rPr lang="tr-TR" b="0" i="1" smtClean="0">
                                              <a:latin typeface="Cambria Math" panose="02040503050406030204" pitchFamily="18" charset="0"/>
                                            </a:rPr>
                                          </m:ctrlPr>
                                        </m:sSubPr>
                                        <m:e>
                                          <m:r>
                                            <a:rPr lang="tr-TR" b="0" i="1" smtClean="0">
                                              <a:latin typeface="Cambria Math" panose="02040503050406030204" pitchFamily="18" charset="0"/>
                                            </a:rPr>
                                            <m:t>𝑑</m:t>
                                          </m:r>
                                        </m:e>
                                        <m:sub>
                                          <m:r>
                                            <a:rPr lang="tr-TR" b="0" i="1" smtClean="0">
                                              <a:latin typeface="Cambria Math" panose="02040503050406030204" pitchFamily="18" charset="0"/>
                                            </a:rPr>
                                            <m:t>𝑖</m:t>
                                          </m:r>
                                        </m:sub>
                                      </m:sSub>
                                    </m:e>
                                  </m:rad>
                                </m:den>
                              </m:f>
                              <m:r>
                                <a:rPr lang="tr-TR" b="0" i="1" smtClean="0">
                                  <a:latin typeface="Cambria Math" panose="02040503050406030204" pitchFamily="18" charset="0"/>
                                </a:rPr>
                                <m:t>−</m:t>
                              </m:r>
                              <m:f>
                                <m:fPr>
                                  <m:ctrlPr>
                                    <a:rPr lang="tr-TR" b="0" i="1" smtClean="0">
                                      <a:latin typeface="Cambria Math" panose="02040503050406030204" pitchFamily="18" charset="0"/>
                                    </a:rPr>
                                  </m:ctrlPr>
                                </m:fPr>
                                <m:num>
                                  <m:r>
                                    <a:rPr lang="tr-TR" b="0" i="1" smtClean="0">
                                      <a:latin typeface="Cambria Math" panose="02040503050406030204" pitchFamily="18" charset="0"/>
                                    </a:rPr>
                                    <m:t>𝑓</m:t>
                                  </m:r>
                                  <m:d>
                                    <m:dPr>
                                      <m:ctrlPr>
                                        <a:rPr lang="tr-TR" b="0" i="1" smtClean="0">
                                          <a:latin typeface="Cambria Math" panose="02040503050406030204" pitchFamily="18" charset="0"/>
                                        </a:rPr>
                                      </m:ctrlPr>
                                    </m:dPr>
                                    <m:e>
                                      <m:r>
                                        <a:rPr lang="tr-TR" b="0" i="1" smtClean="0">
                                          <a:latin typeface="Cambria Math" panose="02040503050406030204" pitchFamily="18" charset="0"/>
                                        </a:rPr>
                                        <m:t>𝑗</m:t>
                                      </m:r>
                                    </m:e>
                                  </m:d>
                                </m:num>
                                <m:den>
                                  <m:rad>
                                    <m:radPr>
                                      <m:degHide m:val="on"/>
                                      <m:ctrlPr>
                                        <a:rPr lang="tr-TR" b="0" i="1" smtClean="0">
                                          <a:latin typeface="Cambria Math" panose="02040503050406030204" pitchFamily="18" charset="0"/>
                                        </a:rPr>
                                      </m:ctrlPr>
                                    </m:radPr>
                                    <m:deg/>
                                    <m:e>
                                      <m:sSub>
                                        <m:sSubPr>
                                          <m:ctrlPr>
                                            <a:rPr lang="tr-TR" b="0" i="1" smtClean="0">
                                              <a:latin typeface="Cambria Math" panose="02040503050406030204" pitchFamily="18" charset="0"/>
                                            </a:rPr>
                                          </m:ctrlPr>
                                        </m:sSubPr>
                                        <m:e>
                                          <m:r>
                                            <a:rPr lang="tr-TR" b="0" i="1" smtClean="0">
                                              <a:latin typeface="Cambria Math" panose="02040503050406030204" pitchFamily="18" charset="0"/>
                                            </a:rPr>
                                            <m:t>𝑑</m:t>
                                          </m:r>
                                        </m:e>
                                        <m:sub>
                                          <m:r>
                                            <a:rPr lang="tr-TR" b="0" i="1" smtClean="0">
                                              <a:latin typeface="Cambria Math" panose="02040503050406030204" pitchFamily="18" charset="0"/>
                                            </a:rPr>
                                            <m:t>𝑗</m:t>
                                          </m:r>
                                        </m:sub>
                                      </m:sSub>
                                    </m:e>
                                  </m:rad>
                                </m:den>
                              </m:f>
                            </m:e>
                          </m:d>
                        </m:e>
                      </m:nary>
                    </m:oMath>
                  </m:oMathPara>
                </a14:m>
                <a:endParaRPr lang="en-US" dirty="0"/>
              </a:p>
            </p:txBody>
          </p:sp>
        </mc:Choice>
        <mc:Fallback>
          <p:sp>
            <p:nvSpPr>
              <p:cNvPr id="3" name="Content Placeholder 2">
                <a:extLst>
                  <a:ext uri="{FF2B5EF4-FFF2-40B4-BE49-F238E27FC236}">
                    <a16:creationId xmlns:a16="http://schemas.microsoft.com/office/drawing/2014/main" id="{29C0A33C-0025-9C48-AA39-EEA2EDBAB167}"/>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086" t="-1763" r="-965" b="-19899"/>
                </a:stretch>
              </a:blipFill>
            </p:spPr>
            <p:txBody>
              <a:bodyPr/>
              <a:lstStyle/>
              <a:p>
                <a:r>
                  <a:rPr lang="en-CH">
                    <a:noFill/>
                  </a:rPr>
                  <a:t> </a:t>
                </a:r>
              </a:p>
            </p:txBody>
          </p:sp>
        </mc:Fallback>
      </mc:AlternateContent>
    </p:spTree>
    <p:extLst>
      <p:ext uri="{BB962C8B-B14F-4D97-AF65-F5344CB8AC3E}">
        <p14:creationId xmlns:p14="http://schemas.microsoft.com/office/powerpoint/2010/main" val="27994573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A6AD01-06A9-7742-8FB9-7625BE736140}"/>
              </a:ext>
            </a:extLst>
          </p:cNvPr>
          <p:cNvSpPr>
            <a:spLocks noGrp="1"/>
          </p:cNvSpPr>
          <p:nvPr>
            <p:ph type="title"/>
          </p:nvPr>
        </p:nvSpPr>
        <p:spPr/>
        <p:txBody>
          <a:bodyPr/>
          <a:lstStyle/>
          <a:p>
            <a:r>
              <a:rPr lang="en-US" b="1" dirty="0"/>
              <a:t>Normalized Graph Laplacian</a:t>
            </a:r>
            <a:endParaRPr lang="en-CH" b="1"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BF451DF7-A547-9D45-9421-770BCED4CEB2}"/>
                  </a:ext>
                </a:extLst>
              </p:cNvPr>
              <p:cNvSpPr>
                <a:spLocks noGrp="1"/>
              </p:cNvSpPr>
              <p:nvPr>
                <p:ph idx="1"/>
              </p:nvPr>
            </p:nvSpPr>
            <p:spPr>
              <a:xfrm>
                <a:off x="838200" y="1825625"/>
                <a:ext cx="10515600" cy="4667250"/>
              </a:xfrm>
            </p:spPr>
            <p:txBody>
              <a:bodyPr>
                <a:normAutofit lnSpcReduction="10000"/>
              </a:bodyPr>
              <a:lstStyle/>
              <a:p>
                <a:pPr marL="0" indent="0">
                  <a:buNone/>
                </a:pPr>
                <a14:m>
                  <m:oMathPara xmlns:m="http://schemas.openxmlformats.org/officeDocument/2006/math">
                    <m:oMathParaPr>
                      <m:jc m:val="centerGroup"/>
                    </m:oMathParaPr>
                    <m:oMath xmlns:m="http://schemas.openxmlformats.org/officeDocument/2006/math">
                      <m:r>
                        <m:rPr>
                          <m:nor/>
                        </m:rPr>
                        <a:rPr lang="tr-TR" b="0" i="0" smtClean="0"/>
                        <m:t>(</m:t>
                      </m:r>
                      <m:acc>
                        <m:accPr>
                          <m:chr m:val="̃"/>
                          <m:ctrlPr>
                            <a:rPr lang="tr-TR" b="0" i="1" smtClean="0">
                              <a:latin typeface="Cambria Math" panose="02040503050406030204" pitchFamily="18" charset="0"/>
                            </a:rPr>
                          </m:ctrlPr>
                        </m:accPr>
                        <m:e>
                          <m:r>
                            <m:rPr>
                              <m:nor/>
                            </m:rPr>
                            <a:rPr lang="en-GB" smtClean="0"/>
                            <m:t>Ł</m:t>
                          </m:r>
                        </m:e>
                      </m:acc>
                      <m:r>
                        <m:rPr>
                          <m:nor/>
                        </m:rPr>
                        <a:rPr lang="tr-TR" b="0" i="0" smtClean="0"/>
                        <m:t>f</m:t>
                      </m:r>
                      <m:r>
                        <m:rPr>
                          <m:nor/>
                        </m:rPr>
                        <a:rPr lang="tr-TR" b="0" i="0" smtClean="0"/>
                        <m:t>)(</m:t>
                      </m:r>
                      <m:r>
                        <m:rPr>
                          <m:nor/>
                        </m:rPr>
                        <a:rPr lang="tr-TR" b="0" i="0" smtClean="0"/>
                        <m:t>i</m:t>
                      </m:r>
                      <m:r>
                        <m:rPr>
                          <m:nor/>
                        </m:rPr>
                        <a:rPr lang="tr-TR" b="0" i="0" smtClean="0"/>
                        <m:t>)</m:t>
                      </m:r>
                      <m:r>
                        <a:rPr lang="tr-TR" b="0" i="1" smtClean="0">
                          <a:latin typeface="Cambria Math" panose="02040503050406030204" pitchFamily="18" charset="0"/>
                        </a:rPr>
                        <m:t>=</m:t>
                      </m:r>
                      <m:f>
                        <m:fPr>
                          <m:ctrlPr>
                            <a:rPr lang="tr-TR" b="0" i="1" smtClean="0">
                              <a:latin typeface="Cambria Math" panose="02040503050406030204" pitchFamily="18" charset="0"/>
                            </a:rPr>
                          </m:ctrlPr>
                        </m:fPr>
                        <m:num>
                          <m:r>
                            <a:rPr lang="tr-TR" b="0" i="1" smtClean="0">
                              <a:latin typeface="Cambria Math" panose="02040503050406030204" pitchFamily="18" charset="0"/>
                            </a:rPr>
                            <m:t>1</m:t>
                          </m:r>
                        </m:num>
                        <m:den>
                          <m:rad>
                            <m:radPr>
                              <m:degHide m:val="on"/>
                              <m:ctrlPr>
                                <a:rPr lang="tr-TR" b="0" i="1" smtClean="0">
                                  <a:latin typeface="Cambria Math" panose="02040503050406030204" pitchFamily="18" charset="0"/>
                                </a:rPr>
                              </m:ctrlPr>
                            </m:radPr>
                            <m:deg/>
                            <m:e>
                              <m:sSub>
                                <m:sSubPr>
                                  <m:ctrlPr>
                                    <a:rPr lang="tr-TR" b="0" i="1" smtClean="0">
                                      <a:latin typeface="Cambria Math" panose="02040503050406030204" pitchFamily="18" charset="0"/>
                                    </a:rPr>
                                  </m:ctrlPr>
                                </m:sSubPr>
                                <m:e>
                                  <m:r>
                                    <a:rPr lang="tr-TR" b="0" i="1" smtClean="0">
                                      <a:latin typeface="Cambria Math" panose="02040503050406030204" pitchFamily="18" charset="0"/>
                                    </a:rPr>
                                    <m:t>𝑑</m:t>
                                  </m:r>
                                </m:e>
                                <m:sub>
                                  <m:r>
                                    <a:rPr lang="tr-TR" b="0" i="1" smtClean="0">
                                      <a:latin typeface="Cambria Math" panose="02040503050406030204" pitchFamily="18" charset="0"/>
                                    </a:rPr>
                                    <m:t>𝑖</m:t>
                                  </m:r>
                                </m:sub>
                              </m:sSub>
                            </m:e>
                          </m:rad>
                        </m:den>
                      </m:f>
                      <m:nary>
                        <m:naryPr>
                          <m:chr m:val="∑"/>
                          <m:supHide m:val="on"/>
                          <m:ctrlPr>
                            <a:rPr lang="tr-TR" b="0" i="1" smtClean="0">
                              <a:latin typeface="Cambria Math" panose="02040503050406030204" pitchFamily="18" charset="0"/>
                            </a:rPr>
                          </m:ctrlPr>
                        </m:naryPr>
                        <m:sub>
                          <m:r>
                            <m:rPr>
                              <m:brk m:alnAt="7"/>
                            </m:rPr>
                            <a:rPr lang="tr-TR" b="0" i="1" smtClean="0">
                              <a:latin typeface="Cambria Math" panose="02040503050406030204" pitchFamily="18" charset="0"/>
                            </a:rPr>
                            <m:t>𝑗</m:t>
                          </m:r>
                          <m:r>
                            <a:rPr lang="tr-TR" b="0" i="1" smtClean="0">
                              <a:latin typeface="Cambria Math" panose="02040503050406030204" pitchFamily="18" charset="0"/>
                            </a:rPr>
                            <m:t>∈</m:t>
                          </m:r>
                          <m:sSub>
                            <m:sSubPr>
                              <m:ctrlPr>
                                <a:rPr lang="tr-TR" b="0" i="1" smtClean="0">
                                  <a:latin typeface="Cambria Math" panose="02040503050406030204" pitchFamily="18" charset="0"/>
                                  <a:ea typeface="Cambria Math" panose="02040503050406030204" pitchFamily="18" charset="0"/>
                                </a:rPr>
                              </m:ctrlPr>
                            </m:sSubPr>
                            <m:e>
                              <m:r>
                                <a:rPr lang="tr-TR" b="0" i="1" smtClean="0">
                                  <a:latin typeface="Cambria Math" panose="02040503050406030204" pitchFamily="18" charset="0"/>
                                  <a:ea typeface="Cambria Math" panose="02040503050406030204" pitchFamily="18" charset="0"/>
                                </a:rPr>
                                <m:t>𝒩</m:t>
                              </m:r>
                            </m:e>
                            <m:sub>
                              <m:r>
                                <a:rPr lang="tr-TR" b="0" i="1" smtClean="0">
                                  <a:latin typeface="Cambria Math" panose="02040503050406030204" pitchFamily="18" charset="0"/>
                                  <a:ea typeface="Cambria Math" panose="02040503050406030204" pitchFamily="18" charset="0"/>
                                </a:rPr>
                                <m:t>𝑖</m:t>
                              </m:r>
                            </m:sub>
                          </m:sSub>
                        </m:sub>
                        <m:sup/>
                        <m:e>
                          <m:sSub>
                            <m:sSubPr>
                              <m:ctrlPr>
                                <a:rPr lang="tr-TR" b="0" i="1" smtClean="0">
                                  <a:latin typeface="Cambria Math" panose="02040503050406030204" pitchFamily="18" charset="0"/>
                                </a:rPr>
                              </m:ctrlPr>
                            </m:sSubPr>
                            <m:e>
                              <m:r>
                                <a:rPr lang="tr-TR" b="0" i="1" smtClean="0">
                                  <a:latin typeface="Cambria Math" panose="02040503050406030204" pitchFamily="18" charset="0"/>
                                </a:rPr>
                                <m:t>𝑊</m:t>
                              </m:r>
                            </m:e>
                            <m:sub>
                              <m:r>
                                <a:rPr lang="tr-TR" b="0" i="1" smtClean="0">
                                  <a:latin typeface="Cambria Math" panose="02040503050406030204" pitchFamily="18" charset="0"/>
                                </a:rPr>
                                <m:t>𝑖</m:t>
                              </m:r>
                              <m:r>
                                <a:rPr lang="tr-TR" b="0" i="1" smtClean="0">
                                  <a:latin typeface="Cambria Math" panose="02040503050406030204" pitchFamily="18" charset="0"/>
                                </a:rPr>
                                <m:t>,</m:t>
                              </m:r>
                              <m:r>
                                <a:rPr lang="tr-TR" b="0" i="1" smtClean="0">
                                  <a:latin typeface="Cambria Math" panose="02040503050406030204" pitchFamily="18" charset="0"/>
                                </a:rPr>
                                <m:t>𝑗</m:t>
                              </m:r>
                            </m:sub>
                          </m:sSub>
                          <m:d>
                            <m:dPr>
                              <m:begChr m:val="["/>
                              <m:endChr m:val="]"/>
                              <m:ctrlPr>
                                <a:rPr lang="tr-TR" b="0" i="1" smtClean="0">
                                  <a:latin typeface="Cambria Math" panose="02040503050406030204" pitchFamily="18" charset="0"/>
                                </a:rPr>
                              </m:ctrlPr>
                            </m:dPr>
                            <m:e>
                              <m:f>
                                <m:fPr>
                                  <m:ctrlPr>
                                    <a:rPr lang="tr-TR" b="0" i="1" smtClean="0">
                                      <a:latin typeface="Cambria Math" panose="02040503050406030204" pitchFamily="18" charset="0"/>
                                    </a:rPr>
                                  </m:ctrlPr>
                                </m:fPr>
                                <m:num>
                                  <m:r>
                                    <a:rPr lang="tr-TR" b="0" i="1" smtClean="0">
                                      <a:latin typeface="Cambria Math" panose="02040503050406030204" pitchFamily="18" charset="0"/>
                                    </a:rPr>
                                    <m:t>𝑓</m:t>
                                  </m:r>
                                  <m:d>
                                    <m:dPr>
                                      <m:ctrlPr>
                                        <a:rPr lang="tr-TR" b="0" i="1" smtClean="0">
                                          <a:latin typeface="Cambria Math" panose="02040503050406030204" pitchFamily="18" charset="0"/>
                                        </a:rPr>
                                      </m:ctrlPr>
                                    </m:dPr>
                                    <m:e>
                                      <m:r>
                                        <a:rPr lang="tr-TR" b="0" i="1" smtClean="0">
                                          <a:latin typeface="Cambria Math" panose="02040503050406030204" pitchFamily="18" charset="0"/>
                                        </a:rPr>
                                        <m:t>𝑖</m:t>
                                      </m:r>
                                    </m:e>
                                  </m:d>
                                </m:num>
                                <m:den>
                                  <m:rad>
                                    <m:radPr>
                                      <m:degHide m:val="on"/>
                                      <m:ctrlPr>
                                        <a:rPr lang="tr-TR" b="0" i="1" smtClean="0">
                                          <a:latin typeface="Cambria Math" panose="02040503050406030204" pitchFamily="18" charset="0"/>
                                        </a:rPr>
                                      </m:ctrlPr>
                                    </m:radPr>
                                    <m:deg/>
                                    <m:e>
                                      <m:sSub>
                                        <m:sSubPr>
                                          <m:ctrlPr>
                                            <a:rPr lang="tr-TR" b="0" i="1" smtClean="0">
                                              <a:latin typeface="Cambria Math" panose="02040503050406030204" pitchFamily="18" charset="0"/>
                                            </a:rPr>
                                          </m:ctrlPr>
                                        </m:sSubPr>
                                        <m:e>
                                          <m:r>
                                            <a:rPr lang="tr-TR" b="0" i="1" smtClean="0">
                                              <a:latin typeface="Cambria Math" panose="02040503050406030204" pitchFamily="18" charset="0"/>
                                            </a:rPr>
                                            <m:t>𝑑</m:t>
                                          </m:r>
                                        </m:e>
                                        <m:sub>
                                          <m:r>
                                            <a:rPr lang="tr-TR" b="0" i="1" smtClean="0">
                                              <a:latin typeface="Cambria Math" panose="02040503050406030204" pitchFamily="18" charset="0"/>
                                            </a:rPr>
                                            <m:t>𝑖</m:t>
                                          </m:r>
                                        </m:sub>
                                      </m:sSub>
                                    </m:e>
                                  </m:rad>
                                </m:den>
                              </m:f>
                              <m:r>
                                <a:rPr lang="tr-TR" b="0" i="1" smtClean="0">
                                  <a:latin typeface="Cambria Math" panose="02040503050406030204" pitchFamily="18" charset="0"/>
                                </a:rPr>
                                <m:t>−</m:t>
                              </m:r>
                              <m:f>
                                <m:fPr>
                                  <m:ctrlPr>
                                    <a:rPr lang="tr-TR" b="0" i="1" smtClean="0">
                                      <a:latin typeface="Cambria Math" panose="02040503050406030204" pitchFamily="18" charset="0"/>
                                    </a:rPr>
                                  </m:ctrlPr>
                                </m:fPr>
                                <m:num>
                                  <m:r>
                                    <a:rPr lang="tr-TR" b="0" i="1" smtClean="0">
                                      <a:latin typeface="Cambria Math" panose="02040503050406030204" pitchFamily="18" charset="0"/>
                                    </a:rPr>
                                    <m:t>𝑓</m:t>
                                  </m:r>
                                  <m:d>
                                    <m:dPr>
                                      <m:ctrlPr>
                                        <a:rPr lang="tr-TR" b="0" i="1" smtClean="0">
                                          <a:latin typeface="Cambria Math" panose="02040503050406030204" pitchFamily="18" charset="0"/>
                                        </a:rPr>
                                      </m:ctrlPr>
                                    </m:dPr>
                                    <m:e>
                                      <m:r>
                                        <a:rPr lang="tr-TR" b="0" i="1" smtClean="0">
                                          <a:latin typeface="Cambria Math" panose="02040503050406030204" pitchFamily="18" charset="0"/>
                                        </a:rPr>
                                        <m:t>𝑗</m:t>
                                      </m:r>
                                    </m:e>
                                  </m:d>
                                </m:num>
                                <m:den>
                                  <m:rad>
                                    <m:radPr>
                                      <m:degHide m:val="on"/>
                                      <m:ctrlPr>
                                        <a:rPr lang="tr-TR" b="0" i="1" smtClean="0">
                                          <a:latin typeface="Cambria Math" panose="02040503050406030204" pitchFamily="18" charset="0"/>
                                        </a:rPr>
                                      </m:ctrlPr>
                                    </m:radPr>
                                    <m:deg/>
                                    <m:e>
                                      <m:sSub>
                                        <m:sSubPr>
                                          <m:ctrlPr>
                                            <a:rPr lang="tr-TR" b="0" i="1" smtClean="0">
                                              <a:latin typeface="Cambria Math" panose="02040503050406030204" pitchFamily="18" charset="0"/>
                                            </a:rPr>
                                          </m:ctrlPr>
                                        </m:sSubPr>
                                        <m:e>
                                          <m:r>
                                            <a:rPr lang="tr-TR" b="0" i="1" smtClean="0">
                                              <a:latin typeface="Cambria Math" panose="02040503050406030204" pitchFamily="18" charset="0"/>
                                            </a:rPr>
                                            <m:t>𝑑</m:t>
                                          </m:r>
                                        </m:e>
                                        <m:sub>
                                          <m:r>
                                            <a:rPr lang="tr-TR" b="0" i="1" smtClean="0">
                                              <a:latin typeface="Cambria Math" panose="02040503050406030204" pitchFamily="18" charset="0"/>
                                            </a:rPr>
                                            <m:t>𝑗</m:t>
                                          </m:r>
                                        </m:sub>
                                      </m:sSub>
                                    </m:e>
                                  </m:rad>
                                </m:den>
                              </m:f>
                            </m:e>
                          </m:d>
                        </m:e>
                      </m:nary>
                    </m:oMath>
                  </m:oMathPara>
                </a14:m>
                <a:endParaRPr lang="en-US" dirty="0"/>
              </a:p>
              <a:p>
                <a:pPr marL="0" indent="0">
                  <a:buNone/>
                </a:pPr>
                <a:endParaRPr lang="en-CH" dirty="0"/>
              </a:p>
              <a:p>
                <a:r>
                  <a:rPr lang="en-CH" dirty="0"/>
                  <a:t>Eigenvalues: </a:t>
                </a:r>
                <a14:m>
                  <m:oMath xmlns:m="http://schemas.openxmlformats.org/officeDocument/2006/math">
                    <m:sSub>
                      <m:sSubPr>
                        <m:ctrlPr>
                          <a:rPr lang="tr-TR" b="0" i="1" smtClean="0">
                            <a:latin typeface="Cambria Math" panose="02040503050406030204" pitchFamily="18" charset="0"/>
                          </a:rPr>
                        </m:ctrlPr>
                      </m:sSubPr>
                      <m:e>
                        <m:d>
                          <m:dPr>
                            <m:begChr m:val="{"/>
                            <m:endChr m:val="}"/>
                            <m:ctrlPr>
                              <a:rPr lang="tr-TR" b="0" i="1" smtClean="0">
                                <a:latin typeface="Cambria Math" panose="02040503050406030204" pitchFamily="18" charset="0"/>
                              </a:rPr>
                            </m:ctrlPr>
                          </m:dPr>
                          <m:e>
                            <m:sSub>
                              <m:sSubPr>
                                <m:ctrlPr>
                                  <a:rPr lang="tr-TR" b="0" i="1" smtClean="0">
                                    <a:latin typeface="Cambria Math" panose="02040503050406030204" pitchFamily="18" charset="0"/>
                                  </a:rPr>
                                </m:ctrlPr>
                              </m:sSubPr>
                              <m:e>
                                <m:acc>
                                  <m:accPr>
                                    <m:chr m:val="̃"/>
                                    <m:ctrlPr>
                                      <a:rPr lang="tr-TR" b="0" i="1" smtClean="0">
                                        <a:latin typeface="Cambria Math" panose="02040503050406030204" pitchFamily="18" charset="0"/>
                                      </a:rPr>
                                    </m:ctrlPr>
                                  </m:accPr>
                                  <m:e>
                                    <m:r>
                                      <m:rPr>
                                        <m:sty m:val="p"/>
                                      </m:rPr>
                                      <a:rPr lang="tr-TR" b="0" i="1" smtClean="0">
                                        <a:latin typeface="Cambria Math" panose="02040503050406030204" pitchFamily="18" charset="0"/>
                                      </a:rPr>
                                      <m:t>λ</m:t>
                                    </m:r>
                                  </m:e>
                                </m:acc>
                              </m:e>
                              <m:sub>
                                <m:r>
                                  <a:rPr lang="tr-TR" b="0" i="1" smtClean="0">
                                    <a:latin typeface="Cambria Math" panose="02040503050406030204" pitchFamily="18" charset="0"/>
                                  </a:rPr>
                                  <m:t>𝑙</m:t>
                                </m:r>
                              </m:sub>
                            </m:sSub>
                          </m:e>
                        </m:d>
                      </m:e>
                      <m:sub>
                        <m:r>
                          <a:rPr lang="tr-TR" b="0" i="1" smtClean="0">
                            <a:latin typeface="Cambria Math" panose="02040503050406030204" pitchFamily="18" charset="0"/>
                          </a:rPr>
                          <m:t>𝑙</m:t>
                        </m:r>
                        <m:r>
                          <a:rPr lang="tr-TR" b="0" i="1" smtClean="0">
                            <a:latin typeface="Cambria Math" panose="02040503050406030204" pitchFamily="18" charset="0"/>
                          </a:rPr>
                          <m:t>=0,1,…,</m:t>
                        </m:r>
                        <m:r>
                          <a:rPr lang="tr-TR" b="0" i="1" smtClean="0">
                            <a:latin typeface="Cambria Math" panose="02040503050406030204" pitchFamily="18" charset="0"/>
                          </a:rPr>
                          <m:t>𝑁</m:t>
                        </m:r>
                        <m:r>
                          <a:rPr lang="tr-TR" b="0" i="1" smtClean="0">
                            <a:latin typeface="Cambria Math" panose="02040503050406030204" pitchFamily="18" charset="0"/>
                          </a:rPr>
                          <m:t>−1</m:t>
                        </m:r>
                      </m:sub>
                    </m:sSub>
                  </m:oMath>
                </a14:m>
                <a:r>
                  <a:rPr lang="en-CH" dirty="0"/>
                  <a:t> satisfy</a:t>
                </a:r>
              </a:p>
              <a:p>
                <a:pPr marL="0" indent="0">
                  <a:buNone/>
                </a:pPr>
                <a:endParaRPr lang="en-CH" dirty="0"/>
              </a:p>
              <a:p>
                <a:pPr marL="0" indent="0">
                  <a:buNone/>
                </a:pPr>
                <a14:m>
                  <m:oMathPara xmlns:m="http://schemas.openxmlformats.org/officeDocument/2006/math">
                    <m:oMathParaPr>
                      <m:jc m:val="centerGroup"/>
                    </m:oMathParaPr>
                    <m:oMath xmlns:m="http://schemas.openxmlformats.org/officeDocument/2006/math">
                      <m:sSub>
                        <m:sSubPr>
                          <m:ctrlPr>
                            <a:rPr lang="tr-TR" b="0" i="1" smtClean="0">
                              <a:latin typeface="Cambria Math" panose="02040503050406030204" pitchFamily="18" charset="0"/>
                            </a:rPr>
                          </m:ctrlPr>
                        </m:sSubPr>
                        <m:e>
                          <m:r>
                            <a:rPr lang="tr-TR" b="0" i="1" smtClean="0">
                              <a:latin typeface="Cambria Math" panose="02040503050406030204" pitchFamily="18" charset="0"/>
                            </a:rPr>
                            <m:t>0=</m:t>
                          </m:r>
                          <m:acc>
                            <m:accPr>
                              <m:chr m:val="̃"/>
                              <m:ctrlPr>
                                <a:rPr lang="tr-TR" b="0" i="1" smtClean="0">
                                  <a:latin typeface="Cambria Math" panose="02040503050406030204" pitchFamily="18" charset="0"/>
                                </a:rPr>
                              </m:ctrlPr>
                            </m:accPr>
                            <m:e>
                              <m:r>
                                <m:rPr>
                                  <m:sty m:val="p"/>
                                </m:rPr>
                                <a:rPr lang="tr-TR" b="0" i="1" smtClean="0">
                                  <a:latin typeface="Cambria Math" panose="02040503050406030204" pitchFamily="18" charset="0"/>
                                </a:rPr>
                                <m:t>λ</m:t>
                              </m:r>
                            </m:e>
                          </m:acc>
                        </m:e>
                        <m:sub>
                          <m:r>
                            <a:rPr lang="tr-TR" b="0" i="1" smtClean="0">
                              <a:latin typeface="Cambria Math" panose="02040503050406030204" pitchFamily="18" charset="0"/>
                            </a:rPr>
                            <m:t>0</m:t>
                          </m:r>
                        </m:sub>
                      </m:sSub>
                      <m:r>
                        <a:rPr lang="tr-TR" b="0" i="1" smtClean="0">
                          <a:latin typeface="Cambria Math" panose="02040503050406030204" pitchFamily="18" charset="0"/>
                        </a:rPr>
                        <m:t>&lt;</m:t>
                      </m:r>
                      <m:sSub>
                        <m:sSubPr>
                          <m:ctrlPr>
                            <a:rPr lang="tr-TR" b="0" i="1" smtClean="0">
                              <a:latin typeface="Cambria Math" panose="02040503050406030204" pitchFamily="18" charset="0"/>
                            </a:rPr>
                          </m:ctrlPr>
                        </m:sSubPr>
                        <m:e>
                          <m:acc>
                            <m:accPr>
                              <m:chr m:val="̃"/>
                              <m:ctrlPr>
                                <a:rPr lang="tr-TR" b="0" i="1" smtClean="0">
                                  <a:latin typeface="Cambria Math" panose="02040503050406030204" pitchFamily="18" charset="0"/>
                                </a:rPr>
                              </m:ctrlPr>
                            </m:accPr>
                            <m:e>
                              <m:r>
                                <m:rPr>
                                  <m:sty m:val="p"/>
                                </m:rPr>
                                <a:rPr lang="tr-TR" b="0" i="1" smtClean="0">
                                  <a:latin typeface="Cambria Math" panose="02040503050406030204" pitchFamily="18" charset="0"/>
                                </a:rPr>
                                <m:t>λ</m:t>
                              </m:r>
                            </m:e>
                          </m:acc>
                        </m:e>
                        <m:sub>
                          <m:r>
                            <a:rPr lang="tr-TR" b="0" i="1" smtClean="0">
                              <a:latin typeface="Cambria Math" panose="02040503050406030204" pitchFamily="18" charset="0"/>
                            </a:rPr>
                            <m:t>1</m:t>
                          </m:r>
                        </m:sub>
                      </m:sSub>
                      <m:r>
                        <a:rPr lang="tr-TR" b="0" i="1" smtClean="0">
                          <a:latin typeface="Cambria Math" panose="02040503050406030204" pitchFamily="18" charset="0"/>
                        </a:rPr>
                        <m:t>≤…≤</m:t>
                      </m:r>
                      <m:sSub>
                        <m:sSubPr>
                          <m:ctrlPr>
                            <a:rPr lang="tr-TR" b="0" i="1" smtClean="0">
                              <a:latin typeface="Cambria Math" panose="02040503050406030204" pitchFamily="18" charset="0"/>
                            </a:rPr>
                          </m:ctrlPr>
                        </m:sSubPr>
                        <m:e>
                          <m:acc>
                            <m:accPr>
                              <m:chr m:val="̃"/>
                              <m:ctrlPr>
                                <a:rPr lang="tr-TR" b="0" i="1" smtClean="0">
                                  <a:latin typeface="Cambria Math" panose="02040503050406030204" pitchFamily="18" charset="0"/>
                                </a:rPr>
                              </m:ctrlPr>
                            </m:accPr>
                            <m:e>
                              <m:r>
                                <m:rPr>
                                  <m:sty m:val="p"/>
                                </m:rPr>
                                <a:rPr lang="tr-TR" b="0" i="1" smtClean="0">
                                  <a:latin typeface="Cambria Math" panose="02040503050406030204" pitchFamily="18" charset="0"/>
                                </a:rPr>
                                <m:t>λ</m:t>
                              </m:r>
                            </m:e>
                          </m:acc>
                        </m:e>
                        <m:sub>
                          <m:r>
                            <a:rPr lang="tr-TR" b="0" i="1" smtClean="0">
                              <a:latin typeface="Cambria Math" panose="02040503050406030204" pitchFamily="18" charset="0"/>
                            </a:rPr>
                            <m:t>𝑚𝑎𝑥</m:t>
                          </m:r>
                        </m:sub>
                      </m:sSub>
                      <m:r>
                        <a:rPr lang="tr-TR" b="0" i="1" smtClean="0">
                          <a:latin typeface="Cambria Math" panose="02040503050406030204" pitchFamily="18" charset="0"/>
                        </a:rPr>
                        <m:t>≤2,</m:t>
                      </m:r>
                    </m:oMath>
                  </m:oMathPara>
                </a14:m>
                <a:endParaRPr lang="en-CH" dirty="0"/>
              </a:p>
              <a:p>
                <a:pPr marL="0" indent="0">
                  <a:buNone/>
                </a:pPr>
                <a:r>
                  <a:rPr lang="en-GB" dirty="0"/>
                  <a:t>w</a:t>
                </a:r>
                <a:r>
                  <a:rPr lang="en-CH" dirty="0"/>
                  <a:t>ith </a:t>
                </a:r>
                <a14:m>
                  <m:oMath xmlns:m="http://schemas.openxmlformats.org/officeDocument/2006/math">
                    <m:sSub>
                      <m:sSubPr>
                        <m:ctrlPr>
                          <a:rPr lang="tr-TR" b="0" i="1" smtClean="0">
                            <a:latin typeface="Cambria Math" panose="02040503050406030204" pitchFamily="18" charset="0"/>
                          </a:rPr>
                        </m:ctrlPr>
                      </m:sSubPr>
                      <m:e>
                        <m:acc>
                          <m:accPr>
                            <m:chr m:val="̃"/>
                            <m:ctrlPr>
                              <a:rPr lang="tr-TR" b="0" i="1" smtClean="0">
                                <a:latin typeface="Cambria Math" panose="02040503050406030204" pitchFamily="18" charset="0"/>
                              </a:rPr>
                            </m:ctrlPr>
                          </m:accPr>
                          <m:e>
                            <m:r>
                              <m:rPr>
                                <m:sty m:val="p"/>
                              </m:rPr>
                              <a:rPr lang="tr-TR" b="0" i="1" smtClean="0">
                                <a:latin typeface="Cambria Math" panose="02040503050406030204" pitchFamily="18" charset="0"/>
                              </a:rPr>
                              <m:t>λ</m:t>
                            </m:r>
                          </m:e>
                        </m:acc>
                      </m:e>
                      <m:sub>
                        <m:r>
                          <a:rPr lang="tr-TR" b="0" i="1" smtClean="0">
                            <a:latin typeface="Cambria Math" panose="02040503050406030204" pitchFamily="18" charset="0"/>
                          </a:rPr>
                          <m:t>𝑚𝑎𝑥</m:t>
                        </m:r>
                      </m:sub>
                    </m:sSub>
                    <m:r>
                      <a:rPr lang="tr-TR" b="0" i="1" smtClean="0">
                        <a:latin typeface="Cambria Math" panose="02040503050406030204" pitchFamily="18" charset="0"/>
                      </a:rPr>
                      <m:t>=2</m:t>
                    </m:r>
                  </m:oMath>
                </a14:m>
                <a:r>
                  <a:rPr lang="en-CH" dirty="0"/>
                  <a:t> iff the graph is bipartite</a:t>
                </a:r>
              </a:p>
              <a:p>
                <a:pPr marL="0" indent="0">
                  <a:buNone/>
                </a:pPr>
                <a:endParaRPr lang="en-CH" dirty="0"/>
              </a:p>
              <a:p>
                <a:r>
                  <a:rPr lang="en-CH" dirty="0"/>
                  <a:t>Eigenvectors: </a:t>
                </a:r>
                <a14:m>
                  <m:oMath xmlns:m="http://schemas.openxmlformats.org/officeDocument/2006/math">
                    <m:sSub>
                      <m:sSubPr>
                        <m:ctrlPr>
                          <a:rPr lang="tr-TR" b="0" i="1" smtClean="0">
                            <a:latin typeface="Cambria Math" panose="02040503050406030204" pitchFamily="18" charset="0"/>
                          </a:rPr>
                        </m:ctrlPr>
                      </m:sSubPr>
                      <m:e>
                        <m:d>
                          <m:dPr>
                            <m:begChr m:val="{"/>
                            <m:endChr m:val="}"/>
                            <m:ctrlPr>
                              <a:rPr lang="tr-TR" b="0" i="1" smtClean="0">
                                <a:latin typeface="Cambria Math" panose="02040503050406030204" pitchFamily="18" charset="0"/>
                              </a:rPr>
                            </m:ctrlPr>
                          </m:dPr>
                          <m:e>
                            <m:sSub>
                              <m:sSubPr>
                                <m:ctrlPr>
                                  <a:rPr lang="tr-TR" b="0" i="1" smtClean="0">
                                    <a:latin typeface="Cambria Math" panose="02040503050406030204" pitchFamily="18" charset="0"/>
                                  </a:rPr>
                                </m:ctrlPr>
                              </m:sSubPr>
                              <m:e>
                                <m:acc>
                                  <m:accPr>
                                    <m:chr m:val="̃"/>
                                    <m:ctrlPr>
                                      <a:rPr lang="tr-TR" b="0" i="1" smtClean="0">
                                        <a:latin typeface="Cambria Math" panose="02040503050406030204" pitchFamily="18" charset="0"/>
                                      </a:rPr>
                                    </m:ctrlPr>
                                  </m:accPr>
                                  <m:e>
                                    <m:r>
                                      <a:rPr lang="tr-TR" b="0" i="1" smtClean="0">
                                        <a:latin typeface="Cambria Math" panose="02040503050406030204" pitchFamily="18" charset="0"/>
                                      </a:rPr>
                                      <m:t>𝑢</m:t>
                                    </m:r>
                                  </m:e>
                                </m:acc>
                              </m:e>
                              <m:sub>
                                <m:r>
                                  <a:rPr lang="tr-TR" b="0" i="1" smtClean="0">
                                    <a:latin typeface="Cambria Math" panose="02040503050406030204" pitchFamily="18" charset="0"/>
                                  </a:rPr>
                                  <m:t>𝑙</m:t>
                                </m:r>
                              </m:sub>
                            </m:sSub>
                          </m:e>
                        </m:d>
                      </m:e>
                      <m:sub>
                        <m:r>
                          <a:rPr lang="tr-TR" b="0" i="1" smtClean="0">
                            <a:latin typeface="Cambria Math" panose="02040503050406030204" pitchFamily="18" charset="0"/>
                          </a:rPr>
                          <m:t>𝑙</m:t>
                        </m:r>
                        <m:r>
                          <a:rPr lang="tr-TR" b="0" i="1" smtClean="0">
                            <a:latin typeface="Cambria Math" panose="02040503050406030204" pitchFamily="18" charset="0"/>
                          </a:rPr>
                          <m:t>=0,1,…,</m:t>
                        </m:r>
                        <m:r>
                          <a:rPr lang="tr-TR" b="0" i="1" smtClean="0">
                            <a:latin typeface="Cambria Math" panose="02040503050406030204" pitchFamily="18" charset="0"/>
                          </a:rPr>
                          <m:t>𝑁</m:t>
                        </m:r>
                        <m:r>
                          <a:rPr lang="tr-TR" b="0" i="1" smtClean="0">
                            <a:latin typeface="Cambria Math" panose="02040503050406030204" pitchFamily="18" charset="0"/>
                          </a:rPr>
                          <m:t>−1</m:t>
                        </m:r>
                      </m:sub>
                    </m:sSub>
                  </m:oMath>
                </a14:m>
                <a:endParaRPr lang="en-CH" dirty="0"/>
              </a:p>
            </p:txBody>
          </p:sp>
        </mc:Choice>
        <mc:Fallback>
          <p:sp>
            <p:nvSpPr>
              <p:cNvPr id="3" name="Content Placeholder 2">
                <a:extLst>
                  <a:ext uri="{FF2B5EF4-FFF2-40B4-BE49-F238E27FC236}">
                    <a16:creationId xmlns:a16="http://schemas.microsoft.com/office/drawing/2014/main" id="{BF451DF7-A547-9D45-9421-770BCED4CEB2}"/>
                  </a:ext>
                </a:extLst>
              </p:cNvPr>
              <p:cNvSpPr>
                <a:spLocks noGrp="1" noRot="1" noChangeAspect="1" noMove="1" noResize="1" noEditPoints="1" noAdjustHandles="1" noChangeArrowheads="1" noChangeShapeType="1" noTextEdit="1"/>
              </p:cNvSpPr>
              <p:nvPr>
                <p:ph idx="1"/>
              </p:nvPr>
            </p:nvSpPr>
            <p:spPr>
              <a:xfrm>
                <a:off x="838200" y="1825625"/>
                <a:ext cx="10515600" cy="4667250"/>
              </a:xfrm>
              <a:blipFill>
                <a:blip r:embed="rId2"/>
                <a:stretch>
                  <a:fillRect l="-1206" t="-33062"/>
                </a:stretch>
              </a:blipFill>
            </p:spPr>
            <p:txBody>
              <a:bodyPr/>
              <a:lstStyle/>
              <a:p>
                <a:r>
                  <a:rPr lang="en-CH">
                    <a:noFill/>
                  </a:rPr>
                  <a:t> </a:t>
                </a:r>
              </a:p>
            </p:txBody>
          </p:sp>
        </mc:Fallback>
      </mc:AlternateContent>
    </p:spTree>
    <p:extLst>
      <p:ext uri="{BB962C8B-B14F-4D97-AF65-F5344CB8AC3E}">
        <p14:creationId xmlns:p14="http://schemas.microsoft.com/office/powerpoint/2010/main" val="41324061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4910C8-D94F-6B40-A3A6-C4CAF1991ADF}"/>
              </a:ext>
            </a:extLst>
          </p:cNvPr>
          <p:cNvSpPr>
            <a:spLocks noGrp="1"/>
          </p:cNvSpPr>
          <p:nvPr>
            <p:ph type="title"/>
          </p:nvPr>
        </p:nvSpPr>
        <p:spPr/>
        <p:txBody>
          <a:bodyPr/>
          <a:lstStyle/>
          <a:p>
            <a:r>
              <a:rPr lang="en-US" b="1" dirty="0"/>
              <a:t>Normalized Graph Laplacian</a:t>
            </a:r>
            <a:endParaRPr lang="en-CH"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534AAC26-E4AA-AA4C-B860-7C28BB15A556}"/>
                  </a:ext>
                </a:extLst>
              </p:cNvPr>
              <p:cNvSpPr>
                <a:spLocks noGrp="1"/>
              </p:cNvSpPr>
              <p:nvPr>
                <p:ph idx="1"/>
              </p:nvPr>
            </p:nvSpPr>
            <p:spPr/>
            <p:txBody>
              <a:bodyPr/>
              <a:lstStyle/>
              <a:p>
                <a:r>
                  <a:rPr lang="en-CH" dirty="0"/>
                  <a:t>Spectrum of </a:t>
                </a:r>
                <a14:m>
                  <m:oMath xmlns:m="http://schemas.openxmlformats.org/officeDocument/2006/math">
                    <m:acc>
                      <m:accPr>
                        <m:chr m:val="̃"/>
                        <m:ctrlPr>
                          <a:rPr lang="tr-TR" b="0" i="1" smtClean="0">
                            <a:latin typeface="Cambria Math" panose="02040503050406030204" pitchFamily="18" charset="0"/>
                          </a:rPr>
                        </m:ctrlPr>
                      </m:accPr>
                      <m:e>
                        <m:r>
                          <m:rPr>
                            <m:nor/>
                          </m:rPr>
                          <a:rPr lang="en-GB" smtClean="0"/>
                          <m:t>Ł</m:t>
                        </m:r>
                      </m:e>
                    </m:acc>
                  </m:oMath>
                </a14:m>
                <a:r>
                  <a:rPr lang="en-CH" dirty="0"/>
                  <a:t> also carries a notion of frequency (similar to non-normalized graph Laplacian)</a:t>
                </a:r>
              </a:p>
              <a:p>
                <a:endParaRPr lang="en-CH" dirty="0"/>
              </a:p>
              <a:p>
                <a:r>
                  <a:rPr lang="en-CH" dirty="0"/>
                  <a:t>Unlike </a:t>
                </a:r>
                <a14:m>
                  <m:oMath xmlns:m="http://schemas.openxmlformats.org/officeDocument/2006/math">
                    <m:sSub>
                      <m:sSubPr>
                        <m:ctrlPr>
                          <a:rPr lang="tr-TR" b="0" i="1" smtClean="0">
                            <a:latin typeface="Cambria Math" panose="02040503050406030204" pitchFamily="18" charset="0"/>
                          </a:rPr>
                        </m:ctrlPr>
                      </m:sSubPr>
                      <m:e>
                        <m:r>
                          <a:rPr lang="tr-TR" b="0" i="1" smtClean="0">
                            <a:latin typeface="Cambria Math" panose="02040503050406030204" pitchFamily="18" charset="0"/>
                          </a:rPr>
                          <m:t>𝑢</m:t>
                        </m:r>
                      </m:e>
                      <m:sub>
                        <m:r>
                          <a:rPr lang="tr-TR" b="0" i="1" smtClean="0">
                            <a:latin typeface="Cambria Math" panose="02040503050406030204" pitchFamily="18" charset="0"/>
                          </a:rPr>
                          <m:t>0</m:t>
                        </m:r>
                      </m:sub>
                    </m:sSub>
                  </m:oMath>
                </a14:m>
                <a:r>
                  <a:rPr lang="en-CH" dirty="0"/>
                  <a:t>, </a:t>
                </a:r>
                <a14:m>
                  <m:oMath xmlns:m="http://schemas.openxmlformats.org/officeDocument/2006/math">
                    <m:sSub>
                      <m:sSubPr>
                        <m:ctrlPr>
                          <a:rPr lang="tr-TR" b="0" i="1" smtClean="0">
                            <a:latin typeface="Cambria Math" panose="02040503050406030204" pitchFamily="18" charset="0"/>
                          </a:rPr>
                        </m:ctrlPr>
                      </m:sSubPr>
                      <m:e>
                        <m:acc>
                          <m:accPr>
                            <m:chr m:val="̃"/>
                            <m:ctrlPr>
                              <a:rPr lang="tr-TR" b="0" i="1" smtClean="0">
                                <a:latin typeface="Cambria Math" panose="02040503050406030204" pitchFamily="18" charset="0"/>
                              </a:rPr>
                            </m:ctrlPr>
                          </m:accPr>
                          <m:e>
                            <m:r>
                              <a:rPr lang="tr-TR" b="0" i="1" smtClean="0">
                                <a:latin typeface="Cambria Math" panose="02040503050406030204" pitchFamily="18" charset="0"/>
                              </a:rPr>
                              <m:t>𝑢</m:t>
                            </m:r>
                          </m:e>
                        </m:acc>
                      </m:e>
                      <m:sub>
                        <m:r>
                          <a:rPr lang="tr-TR" b="0" i="1" smtClean="0">
                            <a:latin typeface="Cambria Math" panose="02040503050406030204" pitchFamily="18" charset="0"/>
                          </a:rPr>
                          <m:t>0</m:t>
                        </m:r>
                      </m:sub>
                    </m:sSub>
                  </m:oMath>
                </a14:m>
                <a:r>
                  <a:rPr lang="en-CH" dirty="0"/>
                  <a:t> associated with zero eigenvalue is not a constant vector</a:t>
                </a:r>
              </a:p>
              <a:p>
                <a:endParaRPr lang="en-CH" dirty="0"/>
              </a:p>
              <a:p>
                <a:endParaRPr lang="en-CH" dirty="0"/>
              </a:p>
            </p:txBody>
          </p:sp>
        </mc:Choice>
        <mc:Fallback>
          <p:sp>
            <p:nvSpPr>
              <p:cNvPr id="3" name="Content Placeholder 2">
                <a:extLst>
                  <a:ext uri="{FF2B5EF4-FFF2-40B4-BE49-F238E27FC236}">
                    <a16:creationId xmlns:a16="http://schemas.microsoft.com/office/drawing/2014/main" id="{534AAC26-E4AA-AA4C-B860-7C28BB15A556}"/>
                  </a:ext>
                </a:extLst>
              </p:cNvPr>
              <p:cNvSpPr>
                <a:spLocks noGrp="1" noRot="1" noChangeAspect="1" noMove="1" noResize="1" noEditPoints="1" noAdjustHandles="1" noChangeArrowheads="1" noChangeShapeType="1" noTextEdit="1"/>
              </p:cNvSpPr>
              <p:nvPr>
                <p:ph idx="1"/>
              </p:nvPr>
            </p:nvSpPr>
            <p:spPr>
              <a:blipFill>
                <a:blip r:embed="rId2"/>
                <a:stretch>
                  <a:fillRect l="-1086" t="-2326"/>
                </a:stretch>
              </a:blipFill>
            </p:spPr>
            <p:txBody>
              <a:bodyPr/>
              <a:lstStyle/>
              <a:p>
                <a:r>
                  <a:rPr lang="en-CH">
                    <a:noFill/>
                  </a:rPr>
                  <a:t> </a:t>
                </a:r>
              </a:p>
            </p:txBody>
          </p:sp>
        </mc:Fallback>
      </mc:AlternateContent>
    </p:spTree>
    <p:extLst>
      <p:ext uri="{BB962C8B-B14F-4D97-AF65-F5344CB8AC3E}">
        <p14:creationId xmlns:p14="http://schemas.microsoft.com/office/powerpoint/2010/main" val="39322125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01536-A11D-644C-B6CF-4073D72E15DB}"/>
              </a:ext>
            </a:extLst>
          </p:cNvPr>
          <p:cNvSpPr>
            <a:spLocks noGrp="1"/>
          </p:cNvSpPr>
          <p:nvPr>
            <p:ph type="title"/>
          </p:nvPr>
        </p:nvSpPr>
        <p:spPr/>
        <p:txBody>
          <a:bodyPr/>
          <a:lstStyle/>
          <a:p>
            <a:r>
              <a:rPr lang="en-CH" b="1" dirty="0"/>
              <a:t>Generalized Graph Laplacians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0BE58D8B-2824-7F4B-B24B-FAC7B79D0596}"/>
                  </a:ext>
                </a:extLst>
              </p:cNvPr>
              <p:cNvSpPr>
                <a:spLocks noGrp="1"/>
              </p:cNvSpPr>
              <p:nvPr>
                <p:ph idx="1"/>
              </p:nvPr>
            </p:nvSpPr>
            <p:spPr/>
            <p:txBody>
              <a:bodyPr/>
              <a:lstStyle/>
              <a:p>
                <a:pPr marL="0" indent="0">
                  <a:buNone/>
                </a:pPr>
                <a:endParaRPr lang="en-CH" dirty="0"/>
              </a:p>
              <a:p>
                <a:pPr marL="0" indent="0">
                  <a:buNone/>
                </a:pPr>
                <a14:m>
                  <m:oMathPara xmlns:m="http://schemas.openxmlformats.org/officeDocument/2006/math">
                    <m:oMathParaPr>
                      <m:jc m:val="centerGroup"/>
                    </m:oMathParaPr>
                    <m:oMath xmlns:m="http://schemas.openxmlformats.org/officeDocument/2006/math">
                      <m:sSub>
                        <m:sSubPr>
                          <m:ctrlPr>
                            <a:rPr lang="tr-TR" b="0" i="1" smtClean="0">
                              <a:latin typeface="Cambria Math" panose="02040503050406030204" pitchFamily="18" charset="0"/>
                            </a:rPr>
                          </m:ctrlPr>
                        </m:sSubPr>
                        <m:e>
                          <m:r>
                            <m:rPr>
                              <m:nor/>
                            </m:rPr>
                            <a:rPr lang="tr-TR" b="0" i="0" smtClean="0">
                              <a:latin typeface="Cambria Math" panose="02040503050406030204" pitchFamily="18" charset="0"/>
                            </a:rPr>
                            <m:t>Generalized</m:t>
                          </m:r>
                          <m:r>
                            <m:rPr>
                              <m:nor/>
                            </m:rPr>
                            <a:rPr lang="tr-TR" b="0" i="0" smtClean="0">
                              <a:latin typeface="Cambria Math" panose="02040503050406030204" pitchFamily="18" charset="0"/>
                            </a:rPr>
                            <m:t> </m:t>
                          </m:r>
                          <m:r>
                            <m:rPr>
                              <m:nor/>
                            </m:rPr>
                            <a:rPr lang="en-GB" smtClean="0"/>
                            <m:t>Ł</m:t>
                          </m:r>
                        </m:e>
                        <m:sub>
                          <m:r>
                            <a:rPr lang="tr-TR" b="0" i="1" smtClean="0">
                              <a:latin typeface="Cambria Math" panose="02040503050406030204" pitchFamily="18" charset="0"/>
                            </a:rPr>
                            <m:t>𝑖</m:t>
                          </m:r>
                          <m:r>
                            <a:rPr lang="tr-TR" b="0" i="1" smtClean="0">
                              <a:latin typeface="Cambria Math" panose="02040503050406030204" pitchFamily="18" charset="0"/>
                            </a:rPr>
                            <m:t>,</m:t>
                          </m:r>
                          <m:r>
                            <a:rPr lang="tr-TR" b="0" i="1" smtClean="0">
                              <a:latin typeface="Cambria Math" panose="02040503050406030204" pitchFamily="18" charset="0"/>
                            </a:rPr>
                            <m:t>𝑗</m:t>
                          </m:r>
                        </m:sub>
                      </m:sSub>
                      <m:r>
                        <a:rPr lang="tr-TR" b="0" i="1" smtClean="0">
                          <a:latin typeface="Cambria Math" panose="02040503050406030204" pitchFamily="18" charset="0"/>
                        </a:rPr>
                        <m:t>=</m:t>
                      </m:r>
                      <m:d>
                        <m:dPr>
                          <m:begChr m:val="{"/>
                          <m:endChr m:val=""/>
                          <m:ctrlPr>
                            <a:rPr lang="tr-TR" b="0" i="1" smtClean="0">
                              <a:latin typeface="Cambria Math" panose="02040503050406030204" pitchFamily="18" charset="0"/>
                            </a:rPr>
                          </m:ctrlPr>
                        </m:dPr>
                        <m:e>
                          <m:eqArr>
                            <m:eqArrPr>
                              <m:ctrlPr>
                                <a:rPr lang="tr-TR" b="0" i="1" smtClean="0">
                                  <a:latin typeface="Cambria Math" panose="02040503050406030204" pitchFamily="18" charset="0"/>
                                </a:rPr>
                              </m:ctrlPr>
                            </m:eqArrPr>
                            <m:e>
                              <m:r>
                                <a:rPr lang="tr-TR" b="0" i="1" smtClean="0">
                                  <a:latin typeface="Cambria Math" panose="02040503050406030204" pitchFamily="18" charset="0"/>
                                </a:rPr>
                                <m:t>𝑠𝑚𝑡</m:t>
                              </m:r>
                              <m:r>
                                <a:rPr lang="tr-TR" b="0" i="1" smtClean="0">
                                  <a:latin typeface="Cambria Math" panose="02040503050406030204" pitchFamily="18" charset="0"/>
                                </a:rPr>
                                <m:t>,            </m:t>
                              </m:r>
                              <m:r>
                                <a:rPr lang="tr-TR" b="0" i="1" smtClean="0">
                                  <a:latin typeface="Cambria Math" panose="02040503050406030204" pitchFamily="18" charset="0"/>
                                </a:rPr>
                                <m:t>                               </m:t>
                              </m:r>
                              <m:r>
                                <a:rPr lang="tr-TR" b="0" i="1" smtClean="0">
                                  <a:latin typeface="Cambria Math" panose="02040503050406030204" pitchFamily="18" charset="0"/>
                                </a:rPr>
                                <m:t>𝑖𝑓</m:t>
                              </m:r>
                              <m:r>
                                <a:rPr lang="tr-TR" b="0" i="1" smtClean="0">
                                  <a:latin typeface="Cambria Math" panose="02040503050406030204" pitchFamily="18" charset="0"/>
                                </a:rPr>
                                <m:t> </m:t>
                              </m:r>
                              <m:r>
                                <a:rPr lang="tr-TR" b="0" i="1" smtClean="0">
                                  <a:latin typeface="Cambria Math" panose="02040503050406030204" pitchFamily="18" charset="0"/>
                                </a:rPr>
                                <m:t>𝑖</m:t>
                              </m:r>
                              <m:r>
                                <a:rPr lang="tr-TR" b="0" i="1" smtClean="0">
                                  <a:latin typeface="Cambria Math" panose="02040503050406030204" pitchFamily="18" charset="0"/>
                                </a:rPr>
                                <m:t>=</m:t>
                              </m:r>
                              <m:r>
                                <a:rPr lang="tr-TR" b="0" i="1" smtClean="0">
                                  <a:latin typeface="Cambria Math" panose="02040503050406030204" pitchFamily="18" charset="0"/>
                                </a:rPr>
                                <m:t>𝑗</m:t>
                              </m:r>
                            </m:e>
                            <m:e>
                              <m:r>
                                <a:rPr lang="tr-TR" b="0" i="1" smtClean="0">
                                  <a:latin typeface="Cambria Math" panose="02040503050406030204" pitchFamily="18" charset="0"/>
                                </a:rPr>
                                <m:t>&lt;0,  </m:t>
                              </m:r>
                              <m:r>
                                <a:rPr lang="tr-TR" b="0" i="1" smtClean="0">
                                  <a:latin typeface="Cambria Math" panose="02040503050406030204" pitchFamily="18" charset="0"/>
                                </a:rPr>
                                <m:t>𝑖𝑓</m:t>
                              </m:r>
                              <m:r>
                                <a:rPr lang="tr-TR" b="0" i="1" smtClean="0">
                                  <a:latin typeface="Cambria Math" panose="02040503050406030204" pitchFamily="18" charset="0"/>
                                </a:rPr>
                                <m:t> </m:t>
                              </m:r>
                              <m:r>
                                <a:rPr lang="tr-TR" b="0" i="1" smtClean="0">
                                  <a:latin typeface="Cambria Math" panose="02040503050406030204" pitchFamily="18" charset="0"/>
                                </a:rPr>
                                <m:t>𝑖</m:t>
                              </m:r>
                              <m:r>
                                <a:rPr lang="tr-TR" b="0" i="1" smtClean="0">
                                  <a:latin typeface="Cambria Math" panose="02040503050406030204" pitchFamily="18" charset="0"/>
                                </a:rPr>
                                <m:t>≠</m:t>
                              </m:r>
                              <m:r>
                                <a:rPr lang="tr-TR" b="0" i="1" smtClean="0">
                                  <a:latin typeface="Cambria Math" panose="02040503050406030204" pitchFamily="18" charset="0"/>
                                </a:rPr>
                                <m:t>𝑗</m:t>
                              </m:r>
                              <m:r>
                                <a:rPr lang="tr-TR" b="0" i="1" smtClean="0">
                                  <a:latin typeface="Cambria Math" panose="02040503050406030204" pitchFamily="18" charset="0"/>
                                </a:rPr>
                                <m:t> </m:t>
                              </m:r>
                              <m:r>
                                <a:rPr lang="tr-TR" b="0" i="1" smtClean="0">
                                  <a:latin typeface="Cambria Math" panose="02040503050406030204" pitchFamily="18" charset="0"/>
                                </a:rPr>
                                <m:t>𝑎𝑛𝑑</m:t>
                              </m:r>
                              <m:r>
                                <a:rPr lang="tr-TR" b="0" i="1" smtClean="0">
                                  <a:latin typeface="Cambria Math" panose="02040503050406030204" pitchFamily="18" charset="0"/>
                                </a:rPr>
                                <m:t> </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𝑣</m:t>
                                  </m:r>
                                </m:e>
                                <m:sub>
                                  <m:r>
                                    <a:rPr lang="tr-TR" b="0" i="1" smtClean="0">
                                      <a:latin typeface="Cambria Math" panose="02040503050406030204" pitchFamily="18" charset="0"/>
                                    </a:rPr>
                                    <m:t>𝑖</m:t>
                                  </m:r>
                                </m:sub>
                              </m:sSub>
                              <m:r>
                                <a:rPr lang="tr-TR" b="0" i="1" smtClean="0">
                                  <a:latin typeface="Cambria Math" panose="02040503050406030204" pitchFamily="18" charset="0"/>
                                </a:rPr>
                                <m:t> </m:t>
                              </m:r>
                              <m:r>
                                <a:rPr lang="tr-TR" b="0" i="1" smtClean="0">
                                  <a:latin typeface="Cambria Math" panose="02040503050406030204" pitchFamily="18" charset="0"/>
                                </a:rPr>
                                <m:t>𝑎𝑑𝑗𝑎𝑐𝑒𝑛𝑡</m:t>
                              </m:r>
                              <m:r>
                                <a:rPr lang="tr-TR" b="0" i="1" smtClean="0">
                                  <a:latin typeface="Cambria Math" panose="02040503050406030204" pitchFamily="18" charset="0"/>
                                </a:rPr>
                                <m:t> </m:t>
                              </m:r>
                              <m:r>
                                <a:rPr lang="tr-TR" b="0" i="1" smtClean="0">
                                  <a:latin typeface="Cambria Math" panose="02040503050406030204" pitchFamily="18" charset="0"/>
                                </a:rPr>
                                <m:t>𝑡𝑜</m:t>
                              </m:r>
                              <m:r>
                                <a:rPr lang="tr-TR" b="0" i="1" smtClean="0">
                                  <a:latin typeface="Cambria Math" panose="02040503050406030204" pitchFamily="18" charset="0"/>
                                </a:rPr>
                                <m:t> </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𝑣</m:t>
                                  </m:r>
                                </m:e>
                                <m:sub>
                                  <m:r>
                                    <a:rPr lang="tr-TR" b="0" i="1" smtClean="0">
                                      <a:latin typeface="Cambria Math" panose="02040503050406030204" pitchFamily="18" charset="0"/>
                                    </a:rPr>
                                    <m:t>𝑗</m:t>
                                  </m:r>
                                </m:sub>
                              </m:sSub>
                            </m:e>
                            <m:e>
                              <m:r>
                                <a:rPr lang="tr-TR" b="0" i="1" smtClean="0">
                                  <a:latin typeface="Cambria Math" panose="02040503050406030204" pitchFamily="18" charset="0"/>
                                </a:rPr>
                                <m:t>0,                                                      </m:t>
                              </m:r>
                              <m:r>
                                <a:rPr lang="tr-TR" b="0" i="1" smtClean="0">
                                  <a:latin typeface="Cambria Math" panose="02040503050406030204" pitchFamily="18" charset="0"/>
                                </a:rPr>
                                <m:t>𝑜</m:t>
                              </m:r>
                              <m:r>
                                <a:rPr lang="tr-TR" b="0" i="1" smtClean="0">
                                  <a:latin typeface="Cambria Math" panose="02040503050406030204" pitchFamily="18" charset="0"/>
                                </a:rPr>
                                <m:t>.</m:t>
                              </m:r>
                              <m:r>
                                <a:rPr lang="tr-TR" b="0" i="1" smtClean="0">
                                  <a:latin typeface="Cambria Math" panose="02040503050406030204" pitchFamily="18" charset="0"/>
                                </a:rPr>
                                <m:t>𝑤</m:t>
                              </m:r>
                              <m:r>
                                <a:rPr lang="tr-TR" b="0" i="1" smtClean="0">
                                  <a:latin typeface="Cambria Math" panose="02040503050406030204" pitchFamily="18" charset="0"/>
                                </a:rPr>
                                <m:t>.</m:t>
                              </m:r>
                            </m:e>
                          </m:eqArr>
                        </m:e>
                      </m:d>
                    </m:oMath>
                  </m:oMathPara>
                </a14:m>
                <a:endParaRPr lang="en-CH" dirty="0"/>
              </a:p>
              <a:p>
                <a:endParaRPr lang="en-CH" dirty="0"/>
              </a:p>
              <a:p>
                <a:r>
                  <a:rPr lang="en-CH" dirty="0"/>
                  <a:t>Normalized and non-normalized graph Laplacians are both examples of </a:t>
                </a:r>
                <a:r>
                  <a:rPr lang="en-CH" i="1" dirty="0"/>
                  <a:t>generalized graph Laplacians</a:t>
                </a:r>
                <a:r>
                  <a:rPr lang="en-CH" dirty="0"/>
                  <a:t>, also called </a:t>
                </a:r>
                <a:r>
                  <a:rPr lang="en-CH" i="1" dirty="0"/>
                  <a:t>Schrödinger operators </a:t>
                </a:r>
                <a:endParaRPr lang="en-CH" dirty="0"/>
              </a:p>
              <a:p>
                <a:endParaRPr lang="en-CH" dirty="0"/>
              </a:p>
            </p:txBody>
          </p:sp>
        </mc:Choice>
        <mc:Fallback>
          <p:sp>
            <p:nvSpPr>
              <p:cNvPr id="3" name="Content Placeholder 2">
                <a:extLst>
                  <a:ext uri="{FF2B5EF4-FFF2-40B4-BE49-F238E27FC236}">
                    <a16:creationId xmlns:a16="http://schemas.microsoft.com/office/drawing/2014/main" id="{0BE58D8B-2824-7F4B-B24B-FAC7B79D0596}"/>
                  </a:ext>
                </a:extLst>
              </p:cNvPr>
              <p:cNvSpPr>
                <a:spLocks noGrp="1" noRot="1" noChangeAspect="1" noMove="1" noResize="1" noEditPoints="1" noAdjustHandles="1" noChangeArrowheads="1" noChangeShapeType="1" noTextEdit="1"/>
              </p:cNvSpPr>
              <p:nvPr>
                <p:ph idx="1"/>
              </p:nvPr>
            </p:nvSpPr>
            <p:spPr>
              <a:blipFill>
                <a:blip r:embed="rId2"/>
                <a:stretch>
                  <a:fillRect l="-1086" t="-78779" b="-65698"/>
                </a:stretch>
              </a:blipFill>
            </p:spPr>
            <p:txBody>
              <a:bodyPr/>
              <a:lstStyle/>
              <a:p>
                <a:r>
                  <a:rPr lang="en-CH">
                    <a:noFill/>
                  </a:rPr>
                  <a:t> </a:t>
                </a:r>
              </a:p>
            </p:txBody>
          </p:sp>
        </mc:Fallback>
      </mc:AlternateContent>
    </p:spTree>
    <p:extLst>
      <p:ext uri="{BB962C8B-B14F-4D97-AF65-F5344CB8AC3E}">
        <p14:creationId xmlns:p14="http://schemas.microsoft.com/office/powerpoint/2010/main" val="11781753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11147-8E41-B84E-AE07-108877CF08DF}"/>
              </a:ext>
            </a:extLst>
          </p:cNvPr>
          <p:cNvSpPr>
            <a:spLocks noGrp="1"/>
          </p:cNvSpPr>
          <p:nvPr>
            <p:ph type="title"/>
          </p:nvPr>
        </p:nvSpPr>
        <p:spPr/>
        <p:txBody>
          <a:bodyPr/>
          <a:lstStyle/>
          <a:p>
            <a:r>
              <a:rPr lang="en-CH" b="1" dirty="0"/>
              <a:t>Graphs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1772D048-8036-1642-AB87-F8EE8B9CFD95}"/>
                  </a:ext>
                </a:extLst>
              </p:cNvPr>
              <p:cNvSpPr>
                <a:spLocks noGrp="1"/>
              </p:cNvSpPr>
              <p:nvPr>
                <p:ph idx="1"/>
              </p:nvPr>
            </p:nvSpPr>
            <p:spPr>
              <a:xfrm>
                <a:off x="3734873" y="1825625"/>
                <a:ext cx="7618926" cy="4351338"/>
              </a:xfrm>
            </p:spPr>
            <p:txBody>
              <a:bodyPr>
                <a:normAutofit/>
              </a:bodyPr>
              <a:lstStyle/>
              <a:p>
                <a14:m>
                  <m:oMath xmlns:m="http://schemas.openxmlformats.org/officeDocument/2006/math">
                    <m:r>
                      <a:rPr lang="tr-TR" b="0" i="1" smtClean="0">
                        <a:latin typeface="Cambria Math" panose="02040503050406030204" pitchFamily="18" charset="0"/>
                        <a:ea typeface="Cambria Math" panose="02040503050406030204" pitchFamily="18" charset="0"/>
                      </a:rPr>
                      <m:t>𝒱</m:t>
                    </m:r>
                    <m:r>
                      <a:rPr lang="tr-TR" b="0" i="1" smtClean="0">
                        <a:latin typeface="Cambria Math" panose="02040503050406030204" pitchFamily="18" charset="0"/>
                        <a:ea typeface="Cambria Math" panose="02040503050406030204" pitchFamily="18" charset="0"/>
                      </a:rPr>
                      <m:t>={</m:t>
                    </m:r>
                    <m:r>
                      <a:rPr lang="tr-TR" b="0" i="1" smtClean="0">
                        <a:latin typeface="Cambria Math" panose="02040503050406030204" pitchFamily="18" charset="0"/>
                        <a:ea typeface="Cambria Math" panose="02040503050406030204" pitchFamily="18" charset="0"/>
                      </a:rPr>
                      <m:t>𝐴</m:t>
                    </m:r>
                    <m:r>
                      <a:rPr lang="tr-TR" b="0" i="1" smtClean="0">
                        <a:latin typeface="Cambria Math" panose="02040503050406030204" pitchFamily="18" charset="0"/>
                        <a:ea typeface="Cambria Math" panose="02040503050406030204" pitchFamily="18" charset="0"/>
                      </a:rPr>
                      <m:t>,</m:t>
                    </m:r>
                    <m:r>
                      <a:rPr lang="tr-TR" b="0" i="1" smtClean="0">
                        <a:latin typeface="Cambria Math" panose="02040503050406030204" pitchFamily="18" charset="0"/>
                        <a:ea typeface="Cambria Math" panose="02040503050406030204" pitchFamily="18" charset="0"/>
                      </a:rPr>
                      <m:t>𝐵</m:t>
                    </m:r>
                    <m:r>
                      <a:rPr lang="tr-TR" b="0" i="1" smtClean="0">
                        <a:latin typeface="Cambria Math" panose="02040503050406030204" pitchFamily="18" charset="0"/>
                        <a:ea typeface="Cambria Math" panose="02040503050406030204" pitchFamily="18" charset="0"/>
                      </a:rPr>
                      <m:t>,</m:t>
                    </m:r>
                    <m:r>
                      <a:rPr lang="tr-TR" b="0" i="1" smtClean="0">
                        <a:latin typeface="Cambria Math" panose="02040503050406030204" pitchFamily="18" charset="0"/>
                        <a:ea typeface="Cambria Math" panose="02040503050406030204" pitchFamily="18" charset="0"/>
                      </a:rPr>
                      <m:t>𝐶</m:t>
                    </m:r>
                    <m:r>
                      <a:rPr lang="tr-TR" b="0" i="1" smtClean="0">
                        <a:latin typeface="Cambria Math" panose="02040503050406030204" pitchFamily="18" charset="0"/>
                        <a:ea typeface="Cambria Math" panose="02040503050406030204" pitchFamily="18" charset="0"/>
                      </a:rPr>
                      <m:t>,</m:t>
                    </m:r>
                    <m:r>
                      <a:rPr lang="tr-TR" b="0" i="1" smtClean="0">
                        <a:latin typeface="Cambria Math" panose="02040503050406030204" pitchFamily="18" charset="0"/>
                        <a:ea typeface="Cambria Math" panose="02040503050406030204" pitchFamily="18" charset="0"/>
                      </a:rPr>
                      <m:t>𝐷</m:t>
                    </m:r>
                    <m:r>
                      <a:rPr lang="tr-TR" b="0" i="1" smtClean="0">
                        <a:latin typeface="Cambria Math" panose="02040503050406030204" pitchFamily="18" charset="0"/>
                        <a:ea typeface="Cambria Math" panose="02040503050406030204" pitchFamily="18" charset="0"/>
                      </a:rPr>
                      <m:t>,</m:t>
                    </m:r>
                    <m:r>
                      <a:rPr lang="tr-TR" b="0" i="1" smtClean="0">
                        <a:latin typeface="Cambria Math" panose="02040503050406030204" pitchFamily="18" charset="0"/>
                        <a:ea typeface="Cambria Math" panose="02040503050406030204" pitchFamily="18" charset="0"/>
                      </a:rPr>
                      <m:t>𝐸</m:t>
                    </m:r>
                    <m:r>
                      <a:rPr lang="tr-TR" b="0" i="1" smtClean="0">
                        <a:latin typeface="Cambria Math" panose="02040503050406030204" pitchFamily="18" charset="0"/>
                        <a:ea typeface="Cambria Math" panose="02040503050406030204" pitchFamily="18" charset="0"/>
                      </a:rPr>
                      <m:t>}</m:t>
                    </m:r>
                  </m:oMath>
                </a14:m>
                <a:r>
                  <a:rPr lang="en-CH" dirty="0"/>
                  <a:t> with </a:t>
                </a:r>
                <a14:m>
                  <m:oMath xmlns:m="http://schemas.openxmlformats.org/officeDocument/2006/math">
                    <m:d>
                      <m:dPr>
                        <m:begChr m:val="|"/>
                        <m:endChr m:val="|"/>
                        <m:ctrlPr>
                          <a:rPr lang="tr-TR" b="0" i="1" smtClean="0">
                            <a:latin typeface="Cambria Math" panose="02040503050406030204" pitchFamily="18" charset="0"/>
                            <a:ea typeface="Cambria Math" panose="02040503050406030204" pitchFamily="18" charset="0"/>
                          </a:rPr>
                        </m:ctrlPr>
                      </m:dPr>
                      <m:e>
                        <m:r>
                          <a:rPr lang="tr-TR" b="0" i="1" smtClean="0">
                            <a:latin typeface="Cambria Math" panose="02040503050406030204" pitchFamily="18" charset="0"/>
                            <a:ea typeface="Cambria Math" panose="02040503050406030204" pitchFamily="18" charset="0"/>
                          </a:rPr>
                          <m:t>𝒱</m:t>
                        </m:r>
                      </m:e>
                    </m:d>
                    <m:r>
                      <a:rPr lang="tr-TR" b="0" i="1" smtClean="0">
                        <a:latin typeface="Cambria Math" panose="02040503050406030204" pitchFamily="18" charset="0"/>
                        <a:ea typeface="Cambria Math" panose="02040503050406030204" pitchFamily="18" charset="0"/>
                      </a:rPr>
                      <m:t>=</m:t>
                    </m:r>
                    <m:r>
                      <a:rPr lang="tr-TR" b="0" i="1" smtClean="0">
                        <a:latin typeface="Cambria Math" panose="02040503050406030204" pitchFamily="18" charset="0"/>
                        <a:ea typeface="Cambria Math" panose="02040503050406030204" pitchFamily="18" charset="0"/>
                      </a:rPr>
                      <m:t>𝑁</m:t>
                    </m:r>
                    <m:r>
                      <a:rPr lang="tr-TR" b="0" i="1" smtClean="0">
                        <a:latin typeface="Cambria Math" panose="02040503050406030204" pitchFamily="18" charset="0"/>
                        <a:ea typeface="Cambria Math" panose="02040503050406030204" pitchFamily="18" charset="0"/>
                      </a:rPr>
                      <m:t>=5</m:t>
                    </m:r>
                  </m:oMath>
                </a14:m>
                <a:endParaRPr lang="en-CH" dirty="0"/>
              </a:p>
              <a:p>
                <a14:m>
                  <m:oMath xmlns:m="http://schemas.openxmlformats.org/officeDocument/2006/math">
                    <m:r>
                      <a:rPr lang="tr-TR" b="0" i="1" smtClean="0">
                        <a:latin typeface="Cambria Math" panose="02040503050406030204" pitchFamily="18" charset="0"/>
                        <a:ea typeface="Cambria Math" panose="02040503050406030204" pitchFamily="18" charset="0"/>
                      </a:rPr>
                      <m:t>ℰ</m:t>
                    </m:r>
                    <m:r>
                      <a:rPr lang="tr-TR" b="0" i="1" smtClean="0">
                        <a:latin typeface="Cambria Math" panose="02040503050406030204" pitchFamily="18" charset="0"/>
                        <a:ea typeface="Cambria Math" panose="02040503050406030204" pitchFamily="18" charset="0"/>
                      </a:rPr>
                      <m:t>={</m:t>
                    </m:r>
                    <m:d>
                      <m:dPr>
                        <m:ctrlPr>
                          <a:rPr lang="tr-TR" b="0" i="1" smtClean="0">
                            <a:latin typeface="Cambria Math" panose="02040503050406030204" pitchFamily="18" charset="0"/>
                            <a:ea typeface="Cambria Math" panose="02040503050406030204" pitchFamily="18" charset="0"/>
                          </a:rPr>
                        </m:ctrlPr>
                      </m:dPr>
                      <m:e>
                        <m:r>
                          <a:rPr lang="tr-TR" b="0" i="1" smtClean="0">
                            <a:latin typeface="Cambria Math" panose="02040503050406030204" pitchFamily="18" charset="0"/>
                            <a:ea typeface="Cambria Math" panose="02040503050406030204" pitchFamily="18" charset="0"/>
                          </a:rPr>
                          <m:t>𝐴</m:t>
                        </m:r>
                        <m:r>
                          <a:rPr lang="tr-TR" b="0" i="1" smtClean="0">
                            <a:latin typeface="Cambria Math" panose="02040503050406030204" pitchFamily="18" charset="0"/>
                            <a:ea typeface="Cambria Math" panose="02040503050406030204" pitchFamily="18" charset="0"/>
                          </a:rPr>
                          <m:t>,</m:t>
                        </m:r>
                        <m:r>
                          <a:rPr lang="tr-TR" b="0" i="1" smtClean="0">
                            <a:latin typeface="Cambria Math" panose="02040503050406030204" pitchFamily="18" charset="0"/>
                            <a:ea typeface="Cambria Math" panose="02040503050406030204" pitchFamily="18" charset="0"/>
                          </a:rPr>
                          <m:t>𝐵</m:t>
                        </m:r>
                      </m:e>
                    </m:d>
                    <m:r>
                      <a:rPr lang="tr-TR" b="0" i="1" smtClean="0">
                        <a:latin typeface="Cambria Math" panose="02040503050406030204" pitchFamily="18" charset="0"/>
                        <a:ea typeface="Cambria Math" panose="02040503050406030204" pitchFamily="18" charset="0"/>
                      </a:rPr>
                      <m:t>, </m:t>
                    </m:r>
                    <m:d>
                      <m:dPr>
                        <m:ctrlPr>
                          <a:rPr lang="tr-TR" b="0" i="1" smtClean="0">
                            <a:latin typeface="Cambria Math" panose="02040503050406030204" pitchFamily="18" charset="0"/>
                            <a:ea typeface="Cambria Math" panose="02040503050406030204" pitchFamily="18" charset="0"/>
                          </a:rPr>
                        </m:ctrlPr>
                      </m:dPr>
                      <m:e>
                        <m:r>
                          <a:rPr lang="tr-TR" b="0" i="1" smtClean="0">
                            <a:latin typeface="Cambria Math" panose="02040503050406030204" pitchFamily="18" charset="0"/>
                            <a:ea typeface="Cambria Math" panose="02040503050406030204" pitchFamily="18" charset="0"/>
                          </a:rPr>
                          <m:t>𝐴</m:t>
                        </m:r>
                        <m:r>
                          <a:rPr lang="tr-TR" b="0" i="1" smtClean="0">
                            <a:latin typeface="Cambria Math" panose="02040503050406030204" pitchFamily="18" charset="0"/>
                            <a:ea typeface="Cambria Math" panose="02040503050406030204" pitchFamily="18" charset="0"/>
                          </a:rPr>
                          <m:t>,</m:t>
                        </m:r>
                        <m:r>
                          <a:rPr lang="tr-TR" b="0" i="1" smtClean="0">
                            <a:latin typeface="Cambria Math" panose="02040503050406030204" pitchFamily="18" charset="0"/>
                            <a:ea typeface="Cambria Math" panose="02040503050406030204" pitchFamily="18" charset="0"/>
                          </a:rPr>
                          <m:t>𝐸</m:t>
                        </m:r>
                      </m:e>
                    </m:d>
                    <m:r>
                      <a:rPr lang="tr-TR" b="0" i="1" smtClean="0">
                        <a:latin typeface="Cambria Math" panose="02040503050406030204" pitchFamily="18" charset="0"/>
                        <a:ea typeface="Cambria Math" panose="02040503050406030204" pitchFamily="18" charset="0"/>
                      </a:rPr>
                      <m:t>,</m:t>
                    </m:r>
                    <m:d>
                      <m:dPr>
                        <m:ctrlPr>
                          <a:rPr lang="tr-TR" b="0" i="1" smtClean="0">
                            <a:latin typeface="Cambria Math" panose="02040503050406030204" pitchFamily="18" charset="0"/>
                            <a:ea typeface="Cambria Math" panose="02040503050406030204" pitchFamily="18" charset="0"/>
                          </a:rPr>
                        </m:ctrlPr>
                      </m:dPr>
                      <m:e>
                        <m:r>
                          <a:rPr lang="tr-TR" b="0" i="1" smtClean="0">
                            <a:latin typeface="Cambria Math" panose="02040503050406030204" pitchFamily="18" charset="0"/>
                            <a:ea typeface="Cambria Math" panose="02040503050406030204" pitchFamily="18" charset="0"/>
                          </a:rPr>
                          <m:t>𝐴</m:t>
                        </m:r>
                        <m:r>
                          <a:rPr lang="tr-TR" b="0" i="1" smtClean="0">
                            <a:latin typeface="Cambria Math" panose="02040503050406030204" pitchFamily="18" charset="0"/>
                            <a:ea typeface="Cambria Math" panose="02040503050406030204" pitchFamily="18" charset="0"/>
                          </a:rPr>
                          <m:t>,</m:t>
                        </m:r>
                        <m:r>
                          <a:rPr lang="tr-TR" b="0" i="1" smtClean="0">
                            <a:latin typeface="Cambria Math" panose="02040503050406030204" pitchFamily="18" charset="0"/>
                            <a:ea typeface="Cambria Math" panose="02040503050406030204" pitchFamily="18" charset="0"/>
                          </a:rPr>
                          <m:t>𝐷</m:t>
                        </m:r>
                      </m:e>
                    </m:d>
                    <m:r>
                      <a:rPr lang="tr-TR" b="0" i="1" smtClean="0">
                        <a:latin typeface="Cambria Math" panose="02040503050406030204" pitchFamily="18" charset="0"/>
                        <a:ea typeface="Cambria Math" panose="02040503050406030204" pitchFamily="18" charset="0"/>
                      </a:rPr>
                      <m:t>,</m:t>
                    </m:r>
                    <m:d>
                      <m:dPr>
                        <m:ctrlPr>
                          <a:rPr lang="tr-TR" b="0" i="1" smtClean="0">
                            <a:latin typeface="Cambria Math" panose="02040503050406030204" pitchFamily="18" charset="0"/>
                            <a:ea typeface="Cambria Math" panose="02040503050406030204" pitchFamily="18" charset="0"/>
                          </a:rPr>
                        </m:ctrlPr>
                      </m:dPr>
                      <m:e>
                        <m:r>
                          <a:rPr lang="tr-TR" b="0" i="1" smtClean="0">
                            <a:latin typeface="Cambria Math" panose="02040503050406030204" pitchFamily="18" charset="0"/>
                            <a:ea typeface="Cambria Math" panose="02040503050406030204" pitchFamily="18" charset="0"/>
                          </a:rPr>
                          <m:t>𝐵</m:t>
                        </m:r>
                        <m:r>
                          <a:rPr lang="tr-TR" b="0" i="1" smtClean="0">
                            <a:latin typeface="Cambria Math" panose="02040503050406030204" pitchFamily="18" charset="0"/>
                            <a:ea typeface="Cambria Math" panose="02040503050406030204" pitchFamily="18" charset="0"/>
                          </a:rPr>
                          <m:t>,</m:t>
                        </m:r>
                        <m:r>
                          <a:rPr lang="tr-TR" b="0" i="1" smtClean="0">
                            <a:latin typeface="Cambria Math" panose="02040503050406030204" pitchFamily="18" charset="0"/>
                            <a:ea typeface="Cambria Math" panose="02040503050406030204" pitchFamily="18" charset="0"/>
                          </a:rPr>
                          <m:t>𝐴</m:t>
                        </m:r>
                      </m:e>
                    </m:d>
                    <m:r>
                      <a:rPr lang="tr-TR" b="0" i="1" smtClean="0">
                        <a:latin typeface="Cambria Math" panose="02040503050406030204" pitchFamily="18" charset="0"/>
                        <a:ea typeface="Cambria Math" panose="02040503050406030204" pitchFamily="18" charset="0"/>
                      </a:rPr>
                      <m:t>,</m:t>
                    </m:r>
                    <m:d>
                      <m:dPr>
                        <m:ctrlPr>
                          <a:rPr lang="tr-TR" b="0" i="1" smtClean="0">
                            <a:latin typeface="Cambria Math" panose="02040503050406030204" pitchFamily="18" charset="0"/>
                            <a:ea typeface="Cambria Math" panose="02040503050406030204" pitchFamily="18" charset="0"/>
                          </a:rPr>
                        </m:ctrlPr>
                      </m:dPr>
                      <m:e>
                        <m:r>
                          <a:rPr lang="tr-TR" b="0" i="1" smtClean="0">
                            <a:latin typeface="Cambria Math" panose="02040503050406030204" pitchFamily="18" charset="0"/>
                            <a:ea typeface="Cambria Math" panose="02040503050406030204" pitchFamily="18" charset="0"/>
                          </a:rPr>
                          <m:t>𝐵</m:t>
                        </m:r>
                        <m:r>
                          <a:rPr lang="tr-TR" b="0" i="1" smtClean="0">
                            <a:latin typeface="Cambria Math" panose="02040503050406030204" pitchFamily="18" charset="0"/>
                            <a:ea typeface="Cambria Math" panose="02040503050406030204" pitchFamily="18" charset="0"/>
                          </a:rPr>
                          <m:t>,</m:t>
                        </m:r>
                        <m:r>
                          <a:rPr lang="tr-TR" b="0" i="1" smtClean="0">
                            <a:latin typeface="Cambria Math" panose="02040503050406030204" pitchFamily="18" charset="0"/>
                            <a:ea typeface="Cambria Math" panose="02040503050406030204" pitchFamily="18" charset="0"/>
                          </a:rPr>
                          <m:t>𝐶</m:t>
                        </m:r>
                      </m:e>
                    </m:d>
                    <m:r>
                      <a:rPr lang="tr-TR" b="0" i="1" smtClean="0">
                        <a:latin typeface="Cambria Math" panose="02040503050406030204" pitchFamily="18" charset="0"/>
                        <a:ea typeface="Cambria Math" panose="02040503050406030204" pitchFamily="18" charset="0"/>
                      </a:rPr>
                      <m:t>, </m:t>
                    </m:r>
                    <m:d>
                      <m:dPr>
                        <m:ctrlPr>
                          <a:rPr lang="tr-TR" b="0" i="1" smtClean="0">
                            <a:latin typeface="Cambria Math" panose="02040503050406030204" pitchFamily="18" charset="0"/>
                            <a:ea typeface="Cambria Math" panose="02040503050406030204" pitchFamily="18" charset="0"/>
                          </a:rPr>
                        </m:ctrlPr>
                      </m:dPr>
                      <m:e>
                        <m:r>
                          <a:rPr lang="tr-TR" b="0" i="1" smtClean="0">
                            <a:latin typeface="Cambria Math" panose="02040503050406030204" pitchFamily="18" charset="0"/>
                            <a:ea typeface="Cambria Math" panose="02040503050406030204" pitchFamily="18" charset="0"/>
                          </a:rPr>
                          <m:t>𝐶</m:t>
                        </m:r>
                        <m:r>
                          <a:rPr lang="tr-TR" b="0" i="1" smtClean="0">
                            <a:latin typeface="Cambria Math" panose="02040503050406030204" pitchFamily="18" charset="0"/>
                            <a:ea typeface="Cambria Math" panose="02040503050406030204" pitchFamily="18" charset="0"/>
                          </a:rPr>
                          <m:t>,</m:t>
                        </m:r>
                        <m:r>
                          <a:rPr lang="tr-TR" b="0" i="1" smtClean="0">
                            <a:latin typeface="Cambria Math" panose="02040503050406030204" pitchFamily="18" charset="0"/>
                            <a:ea typeface="Cambria Math" panose="02040503050406030204" pitchFamily="18" charset="0"/>
                          </a:rPr>
                          <m:t>𝐵</m:t>
                        </m:r>
                      </m:e>
                    </m:d>
                    <m:r>
                      <a:rPr lang="tr-TR" b="0" i="1" smtClean="0">
                        <a:latin typeface="Cambria Math" panose="02040503050406030204" pitchFamily="18" charset="0"/>
                        <a:ea typeface="Cambria Math" panose="02040503050406030204" pitchFamily="18" charset="0"/>
                      </a:rPr>
                      <m:t>,</m:t>
                    </m:r>
                    <m:d>
                      <m:dPr>
                        <m:ctrlPr>
                          <a:rPr lang="tr-TR" b="0" i="1" smtClean="0">
                            <a:latin typeface="Cambria Math" panose="02040503050406030204" pitchFamily="18" charset="0"/>
                            <a:ea typeface="Cambria Math" panose="02040503050406030204" pitchFamily="18" charset="0"/>
                          </a:rPr>
                        </m:ctrlPr>
                      </m:dPr>
                      <m:e>
                        <m:r>
                          <a:rPr lang="tr-TR" b="0" i="1" smtClean="0">
                            <a:latin typeface="Cambria Math" panose="02040503050406030204" pitchFamily="18" charset="0"/>
                            <a:ea typeface="Cambria Math" panose="02040503050406030204" pitchFamily="18" charset="0"/>
                          </a:rPr>
                          <m:t>𝐶</m:t>
                        </m:r>
                        <m:r>
                          <a:rPr lang="tr-TR" b="0" i="1" smtClean="0">
                            <a:latin typeface="Cambria Math" panose="02040503050406030204" pitchFamily="18" charset="0"/>
                            <a:ea typeface="Cambria Math" panose="02040503050406030204" pitchFamily="18" charset="0"/>
                          </a:rPr>
                          <m:t>,</m:t>
                        </m:r>
                        <m:r>
                          <a:rPr lang="tr-TR" b="0" i="1" smtClean="0">
                            <a:latin typeface="Cambria Math" panose="02040503050406030204" pitchFamily="18" charset="0"/>
                            <a:ea typeface="Cambria Math" panose="02040503050406030204" pitchFamily="18" charset="0"/>
                          </a:rPr>
                          <m:t>𝐸</m:t>
                        </m:r>
                      </m:e>
                    </m:d>
                    <m:r>
                      <a:rPr lang="tr-TR" b="0" i="1" smtClean="0">
                        <a:latin typeface="Cambria Math" panose="02040503050406030204" pitchFamily="18" charset="0"/>
                        <a:ea typeface="Cambria Math" panose="02040503050406030204" pitchFamily="18" charset="0"/>
                      </a:rPr>
                      <m:t>,</m:t>
                    </m:r>
                  </m:oMath>
                </a14:m>
                <a:endParaRPr lang="tr-TR" b="0" i="1" dirty="0">
                  <a:latin typeface="Cambria Math" panose="02040503050406030204" pitchFamily="18" charset="0"/>
                  <a:ea typeface="Cambria Math" panose="02040503050406030204" pitchFamily="18" charset="0"/>
                </a:endParaRPr>
              </a:p>
              <a:p>
                <a:pPr marL="0" indent="0">
                  <a:buNone/>
                </a:pPr>
                <a:r>
                  <a:rPr lang="tr-TR" dirty="0">
                    <a:ea typeface="Cambria Math" panose="02040503050406030204" pitchFamily="18" charset="0"/>
                  </a:rPr>
                  <a:t>   </a:t>
                </a:r>
                <a14:m>
                  <m:oMath xmlns:m="http://schemas.openxmlformats.org/officeDocument/2006/math">
                    <m:d>
                      <m:dPr>
                        <m:ctrlPr>
                          <a:rPr lang="tr-TR" b="0" i="0" smtClean="0">
                            <a:latin typeface="Cambria Math" panose="02040503050406030204" pitchFamily="18" charset="0"/>
                            <a:ea typeface="Cambria Math" panose="02040503050406030204" pitchFamily="18" charset="0"/>
                          </a:rPr>
                        </m:ctrlPr>
                      </m:dPr>
                      <m:e>
                        <m:r>
                          <m:rPr>
                            <m:sty m:val="p"/>
                          </m:rPr>
                          <a:rPr lang="tr-TR" b="0" i="0" smtClean="0">
                            <a:latin typeface="Cambria Math" panose="02040503050406030204" pitchFamily="18" charset="0"/>
                            <a:ea typeface="Cambria Math" panose="02040503050406030204" pitchFamily="18" charset="0"/>
                          </a:rPr>
                          <m:t>E</m:t>
                        </m:r>
                        <m:r>
                          <a:rPr lang="tr-TR" b="0" i="0" smtClean="0">
                            <a:latin typeface="Cambria Math" panose="02040503050406030204" pitchFamily="18" charset="0"/>
                            <a:ea typeface="Cambria Math" panose="02040503050406030204" pitchFamily="18" charset="0"/>
                          </a:rPr>
                          <m:t>,</m:t>
                        </m:r>
                        <m:r>
                          <m:rPr>
                            <m:sty m:val="p"/>
                          </m:rPr>
                          <a:rPr lang="tr-TR" b="0" i="0" smtClean="0">
                            <a:latin typeface="Cambria Math" panose="02040503050406030204" pitchFamily="18" charset="0"/>
                            <a:ea typeface="Cambria Math" panose="02040503050406030204" pitchFamily="18" charset="0"/>
                          </a:rPr>
                          <m:t>A</m:t>
                        </m:r>
                      </m:e>
                    </m:d>
                    <m:r>
                      <a:rPr lang="tr-TR" b="0" i="1" smtClean="0">
                        <a:latin typeface="Cambria Math" panose="02040503050406030204" pitchFamily="18" charset="0"/>
                        <a:ea typeface="Cambria Math" panose="02040503050406030204" pitchFamily="18" charset="0"/>
                      </a:rPr>
                      <m:t>,</m:t>
                    </m:r>
                    <m:d>
                      <m:dPr>
                        <m:ctrlPr>
                          <a:rPr lang="tr-TR" b="0" i="1" smtClean="0">
                            <a:latin typeface="Cambria Math" panose="02040503050406030204" pitchFamily="18" charset="0"/>
                            <a:ea typeface="Cambria Math" panose="02040503050406030204" pitchFamily="18" charset="0"/>
                          </a:rPr>
                        </m:ctrlPr>
                      </m:dPr>
                      <m:e>
                        <m:r>
                          <a:rPr lang="tr-TR" b="0" i="1" smtClean="0">
                            <a:latin typeface="Cambria Math" panose="02040503050406030204" pitchFamily="18" charset="0"/>
                            <a:ea typeface="Cambria Math" panose="02040503050406030204" pitchFamily="18" charset="0"/>
                          </a:rPr>
                          <m:t>𝐸</m:t>
                        </m:r>
                        <m:r>
                          <a:rPr lang="tr-TR" b="0" i="1" smtClean="0">
                            <a:latin typeface="Cambria Math" panose="02040503050406030204" pitchFamily="18" charset="0"/>
                            <a:ea typeface="Cambria Math" panose="02040503050406030204" pitchFamily="18" charset="0"/>
                          </a:rPr>
                          <m:t>,</m:t>
                        </m:r>
                        <m:r>
                          <a:rPr lang="tr-TR" b="0" i="1" smtClean="0">
                            <a:latin typeface="Cambria Math" panose="02040503050406030204" pitchFamily="18" charset="0"/>
                            <a:ea typeface="Cambria Math" panose="02040503050406030204" pitchFamily="18" charset="0"/>
                          </a:rPr>
                          <m:t>𝐷</m:t>
                        </m:r>
                      </m:e>
                    </m:d>
                    <m:r>
                      <a:rPr lang="tr-TR" b="0" i="1" smtClean="0">
                        <a:latin typeface="Cambria Math" panose="02040503050406030204" pitchFamily="18" charset="0"/>
                        <a:ea typeface="Cambria Math" panose="02040503050406030204" pitchFamily="18" charset="0"/>
                      </a:rPr>
                      <m:t>, </m:t>
                    </m:r>
                    <m:d>
                      <m:dPr>
                        <m:ctrlPr>
                          <a:rPr lang="tr-TR" b="0" i="1" smtClean="0">
                            <a:latin typeface="Cambria Math" panose="02040503050406030204" pitchFamily="18" charset="0"/>
                            <a:ea typeface="Cambria Math" panose="02040503050406030204" pitchFamily="18" charset="0"/>
                          </a:rPr>
                        </m:ctrlPr>
                      </m:dPr>
                      <m:e>
                        <m:r>
                          <a:rPr lang="tr-TR" b="0" i="1" smtClean="0">
                            <a:latin typeface="Cambria Math" panose="02040503050406030204" pitchFamily="18" charset="0"/>
                            <a:ea typeface="Cambria Math" panose="02040503050406030204" pitchFamily="18" charset="0"/>
                          </a:rPr>
                          <m:t>𝐷</m:t>
                        </m:r>
                        <m:r>
                          <a:rPr lang="tr-TR" b="0" i="1" smtClean="0">
                            <a:latin typeface="Cambria Math" panose="02040503050406030204" pitchFamily="18" charset="0"/>
                            <a:ea typeface="Cambria Math" panose="02040503050406030204" pitchFamily="18" charset="0"/>
                          </a:rPr>
                          <m:t>,</m:t>
                        </m:r>
                        <m:r>
                          <a:rPr lang="tr-TR" b="0" i="1" smtClean="0">
                            <a:latin typeface="Cambria Math" panose="02040503050406030204" pitchFamily="18" charset="0"/>
                            <a:ea typeface="Cambria Math" panose="02040503050406030204" pitchFamily="18" charset="0"/>
                          </a:rPr>
                          <m:t>𝐸</m:t>
                        </m:r>
                      </m:e>
                    </m:d>
                    <m:r>
                      <a:rPr lang="tr-TR" b="0" i="1" smtClean="0">
                        <a:latin typeface="Cambria Math" panose="02040503050406030204" pitchFamily="18" charset="0"/>
                        <a:ea typeface="Cambria Math" panose="02040503050406030204" pitchFamily="18" charset="0"/>
                      </a:rPr>
                      <m:t>,(</m:t>
                    </m:r>
                    <m:r>
                      <a:rPr lang="tr-TR" b="0" i="1" smtClean="0">
                        <a:latin typeface="Cambria Math" panose="02040503050406030204" pitchFamily="18" charset="0"/>
                        <a:ea typeface="Cambria Math" panose="02040503050406030204" pitchFamily="18" charset="0"/>
                      </a:rPr>
                      <m:t>𝐷</m:t>
                    </m:r>
                    <m:r>
                      <a:rPr lang="tr-TR" b="0" i="1" smtClean="0">
                        <a:latin typeface="Cambria Math" panose="02040503050406030204" pitchFamily="18" charset="0"/>
                        <a:ea typeface="Cambria Math" panose="02040503050406030204" pitchFamily="18" charset="0"/>
                      </a:rPr>
                      <m:t>,</m:t>
                    </m:r>
                    <m:r>
                      <a:rPr lang="tr-TR" b="0" i="1" smtClean="0">
                        <a:latin typeface="Cambria Math" panose="02040503050406030204" pitchFamily="18" charset="0"/>
                        <a:ea typeface="Cambria Math" panose="02040503050406030204" pitchFamily="18" charset="0"/>
                      </a:rPr>
                      <m:t>𝐴</m:t>
                    </m:r>
                    <m:r>
                      <a:rPr lang="tr-TR" b="0" i="1" smtClean="0">
                        <a:latin typeface="Cambria Math" panose="02040503050406030204" pitchFamily="18" charset="0"/>
                        <a:ea typeface="Cambria Math" panose="02040503050406030204" pitchFamily="18" charset="0"/>
                      </a:rPr>
                      <m:t>)}</m:t>
                    </m:r>
                  </m:oMath>
                </a14:m>
                <a:endParaRPr lang="en-CH" b="1" dirty="0"/>
              </a:p>
              <a:p>
                <a14:m>
                  <m:oMath xmlns:m="http://schemas.openxmlformats.org/officeDocument/2006/math">
                    <m:r>
                      <a:rPr lang="tr-TR" b="0" i="1" smtClean="0">
                        <a:latin typeface="Cambria Math" panose="02040503050406030204" pitchFamily="18" charset="0"/>
                        <a:ea typeface="Cambria Math" panose="02040503050406030204" pitchFamily="18" charset="0"/>
                      </a:rPr>
                      <m:t>𝑊</m:t>
                    </m:r>
                    <m:r>
                      <a:rPr lang="tr-TR" b="0" i="1" smtClean="0">
                        <a:latin typeface="Cambria Math" panose="02040503050406030204" pitchFamily="18" charset="0"/>
                        <a:ea typeface="Cambria Math" panose="02040503050406030204" pitchFamily="18" charset="0"/>
                      </a:rPr>
                      <m:t>=</m:t>
                    </m:r>
                  </m:oMath>
                </a14:m>
                <a:endParaRPr lang="en-CH" dirty="0"/>
              </a:p>
            </p:txBody>
          </p:sp>
        </mc:Choice>
        <mc:Fallback>
          <p:sp>
            <p:nvSpPr>
              <p:cNvPr id="3" name="Content Placeholder 2">
                <a:extLst>
                  <a:ext uri="{FF2B5EF4-FFF2-40B4-BE49-F238E27FC236}">
                    <a16:creationId xmlns:a16="http://schemas.microsoft.com/office/drawing/2014/main" id="{1772D048-8036-1642-AB87-F8EE8B9CFD95}"/>
                  </a:ext>
                </a:extLst>
              </p:cNvPr>
              <p:cNvSpPr>
                <a:spLocks noGrp="1" noRot="1" noChangeAspect="1" noMove="1" noResize="1" noEditPoints="1" noAdjustHandles="1" noChangeArrowheads="1" noChangeShapeType="1" noTextEdit="1"/>
              </p:cNvSpPr>
              <p:nvPr>
                <p:ph idx="1"/>
              </p:nvPr>
            </p:nvSpPr>
            <p:spPr>
              <a:xfrm>
                <a:off x="3734873" y="1825625"/>
                <a:ext cx="7618926" cy="4351338"/>
              </a:xfrm>
              <a:blipFill>
                <a:blip r:embed="rId2"/>
                <a:stretch>
                  <a:fillRect l="-1500" t="-2326" r="-667"/>
                </a:stretch>
              </a:blipFill>
            </p:spPr>
            <p:txBody>
              <a:bodyPr/>
              <a:lstStyle/>
              <a:p>
                <a:r>
                  <a:rPr lang="en-CH">
                    <a:noFill/>
                  </a:rPr>
                  <a:t> </a:t>
                </a:r>
              </a:p>
            </p:txBody>
          </p:sp>
        </mc:Fallback>
      </mc:AlternateContent>
      <p:pic>
        <p:nvPicPr>
          <p:cNvPr id="4" name="Picture 3">
            <a:extLst>
              <a:ext uri="{FF2B5EF4-FFF2-40B4-BE49-F238E27FC236}">
                <a16:creationId xmlns:a16="http://schemas.microsoft.com/office/drawing/2014/main" id="{B524B86C-A7ED-FD47-B2BA-BD7765BD8D94}"/>
              </a:ext>
            </a:extLst>
          </p:cNvPr>
          <p:cNvPicPr>
            <a:picLocks noChangeAspect="1"/>
          </p:cNvPicPr>
          <p:nvPr/>
        </p:nvPicPr>
        <p:blipFill>
          <a:blip r:embed="rId3"/>
          <a:stretch>
            <a:fillRect/>
          </a:stretch>
        </p:blipFill>
        <p:spPr>
          <a:xfrm>
            <a:off x="838200" y="1825625"/>
            <a:ext cx="2896673" cy="2077295"/>
          </a:xfrm>
          <a:prstGeom prst="rect">
            <a:avLst/>
          </a:prstGeom>
        </p:spPr>
      </p:pic>
      <p:pic>
        <p:nvPicPr>
          <p:cNvPr id="6" name="Picture 5" descr="Calendar&#10;&#10;Description automatically generated">
            <a:extLst>
              <a:ext uri="{FF2B5EF4-FFF2-40B4-BE49-F238E27FC236}">
                <a16:creationId xmlns:a16="http://schemas.microsoft.com/office/drawing/2014/main" id="{D81B4040-83D7-5E44-8B66-AFDB467FDDCC}"/>
              </a:ext>
            </a:extLst>
          </p:cNvPr>
          <p:cNvPicPr>
            <a:picLocks noChangeAspect="1"/>
          </p:cNvPicPr>
          <p:nvPr/>
        </p:nvPicPr>
        <p:blipFill>
          <a:blip r:embed="rId4"/>
          <a:stretch>
            <a:fillRect/>
          </a:stretch>
        </p:blipFill>
        <p:spPr>
          <a:xfrm>
            <a:off x="5074186" y="3754930"/>
            <a:ext cx="2470150" cy="1947919"/>
          </a:xfrm>
          <a:prstGeom prst="rect">
            <a:avLst/>
          </a:prstGeom>
        </p:spPr>
      </p:pic>
    </p:spTree>
    <p:extLst>
      <p:ext uri="{BB962C8B-B14F-4D97-AF65-F5344CB8AC3E}">
        <p14:creationId xmlns:p14="http://schemas.microsoft.com/office/powerpoint/2010/main" val="46454302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A9C039-0D35-6F43-99DB-4D2E000712B6}"/>
              </a:ext>
            </a:extLst>
          </p:cNvPr>
          <p:cNvSpPr>
            <a:spLocks noGrp="1"/>
          </p:cNvSpPr>
          <p:nvPr>
            <p:ph type="title"/>
          </p:nvPr>
        </p:nvSpPr>
        <p:spPr/>
        <p:txBody>
          <a:bodyPr/>
          <a:lstStyle/>
          <a:p>
            <a:r>
              <a:rPr lang="en-CH" b="1" dirty="0"/>
              <a:t>Random Walk Matrix</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C8B5288B-E533-1045-B034-FFAEDFD0CDD8}"/>
                  </a:ext>
                </a:extLst>
              </p:cNvPr>
              <p:cNvSpPr>
                <a:spLocks noGrp="1"/>
              </p:cNvSpPr>
              <p:nvPr>
                <p:ph idx="1"/>
              </p:nvPr>
            </p:nvSpPr>
            <p:spPr/>
            <p:txBody>
              <a:bodyPr/>
              <a:lstStyle/>
              <a:p>
                <a:r>
                  <a:rPr lang="en-CH" dirty="0"/>
                  <a:t>Often used in dimensionality reduction techniques</a:t>
                </a:r>
              </a:p>
              <a:p>
                <a:pPr marL="0" indent="0">
                  <a:buNone/>
                </a:pPr>
                <a:endParaRPr lang="en-CH" dirty="0"/>
              </a:p>
              <a:p>
                <a:pPr marL="0" indent="0">
                  <a:buNone/>
                </a:pPr>
                <a14:m>
                  <m:oMathPara xmlns:m="http://schemas.openxmlformats.org/officeDocument/2006/math">
                    <m:oMathParaPr>
                      <m:jc m:val="centerGroup"/>
                    </m:oMathParaPr>
                    <m:oMath xmlns:m="http://schemas.openxmlformats.org/officeDocument/2006/math">
                      <m:r>
                        <a:rPr lang="tr-TR" b="0" i="1" smtClean="0">
                          <a:latin typeface="Cambria Math" panose="02040503050406030204" pitchFamily="18" charset="0"/>
                        </a:rPr>
                        <m:t>𝑃</m:t>
                      </m:r>
                      <m:r>
                        <a:rPr lang="tr-TR" b="0" i="1" smtClean="0">
                          <a:latin typeface="Cambria Math" panose="02040503050406030204" pitchFamily="18" charset="0"/>
                        </a:rPr>
                        <m:t>=</m:t>
                      </m:r>
                      <m:sSup>
                        <m:sSupPr>
                          <m:ctrlPr>
                            <a:rPr lang="tr-TR" b="0" i="1" smtClean="0">
                              <a:latin typeface="Cambria Math" panose="02040503050406030204" pitchFamily="18" charset="0"/>
                            </a:rPr>
                          </m:ctrlPr>
                        </m:sSupPr>
                        <m:e>
                          <m:r>
                            <a:rPr lang="tr-TR" b="0" i="1" smtClean="0">
                              <a:latin typeface="Cambria Math" panose="02040503050406030204" pitchFamily="18" charset="0"/>
                            </a:rPr>
                            <m:t>𝐷</m:t>
                          </m:r>
                        </m:e>
                        <m:sup>
                          <m:r>
                            <a:rPr lang="tr-TR" b="0" i="1" smtClean="0">
                              <a:latin typeface="Cambria Math" panose="02040503050406030204" pitchFamily="18" charset="0"/>
                            </a:rPr>
                            <m:t>−1</m:t>
                          </m:r>
                        </m:sup>
                      </m:sSup>
                      <m:r>
                        <a:rPr lang="tr-TR" b="0" i="1" smtClean="0">
                          <a:latin typeface="Cambria Math" panose="02040503050406030204" pitchFamily="18" charset="0"/>
                        </a:rPr>
                        <m:t>𝑊</m:t>
                      </m:r>
                    </m:oMath>
                  </m:oMathPara>
                </a14:m>
                <a:endParaRPr lang="en-CH" dirty="0"/>
              </a:p>
              <a:p>
                <a:endParaRPr lang="en-CH" dirty="0"/>
              </a:p>
              <a:p>
                <a:r>
                  <a:rPr lang="en-CH" dirty="0"/>
                  <a:t>Each entry </a:t>
                </a:r>
                <a14:m>
                  <m:oMath xmlns:m="http://schemas.openxmlformats.org/officeDocument/2006/math">
                    <m:sSub>
                      <m:sSubPr>
                        <m:ctrlPr>
                          <a:rPr lang="tr-TR" b="0" i="1" smtClean="0">
                            <a:latin typeface="Cambria Math" panose="02040503050406030204" pitchFamily="18" charset="0"/>
                          </a:rPr>
                        </m:ctrlPr>
                      </m:sSubPr>
                      <m:e>
                        <m:r>
                          <a:rPr lang="tr-TR" b="0" i="1" smtClean="0">
                            <a:latin typeface="Cambria Math" panose="02040503050406030204" pitchFamily="18" charset="0"/>
                          </a:rPr>
                          <m:t>𝑃</m:t>
                        </m:r>
                      </m:e>
                      <m:sub>
                        <m:r>
                          <a:rPr lang="tr-TR" b="0" i="1" smtClean="0">
                            <a:latin typeface="Cambria Math" panose="02040503050406030204" pitchFamily="18" charset="0"/>
                          </a:rPr>
                          <m:t>𝑖</m:t>
                        </m:r>
                        <m:r>
                          <a:rPr lang="tr-TR" b="0" i="1" smtClean="0">
                            <a:latin typeface="Cambria Math" panose="02040503050406030204" pitchFamily="18" charset="0"/>
                          </a:rPr>
                          <m:t>,</m:t>
                        </m:r>
                        <m:r>
                          <a:rPr lang="tr-TR" b="0" i="1" smtClean="0">
                            <a:latin typeface="Cambria Math" panose="02040503050406030204" pitchFamily="18" charset="0"/>
                          </a:rPr>
                          <m:t>𝑗</m:t>
                        </m:r>
                      </m:sub>
                    </m:sSub>
                  </m:oMath>
                </a14:m>
                <a:r>
                  <a:rPr lang="en-CH" dirty="0"/>
                  <a:t> describes the probability of going from vertex </a:t>
                </a:r>
                <a14:m>
                  <m:oMath xmlns:m="http://schemas.openxmlformats.org/officeDocument/2006/math">
                    <m:r>
                      <a:rPr lang="tr-TR" b="0" i="1" smtClean="0">
                        <a:latin typeface="Cambria Math" panose="02040503050406030204" pitchFamily="18" charset="0"/>
                      </a:rPr>
                      <m:t>𝑖</m:t>
                    </m:r>
                  </m:oMath>
                </a14:m>
                <a:r>
                  <a:rPr lang="en-CH" dirty="0"/>
                  <a:t> to vertex </a:t>
                </a:r>
                <a14:m>
                  <m:oMath xmlns:m="http://schemas.openxmlformats.org/officeDocument/2006/math">
                    <m:r>
                      <a:rPr lang="tr-TR" b="0" i="1" smtClean="0">
                        <a:latin typeface="Cambria Math" panose="02040503050406030204" pitchFamily="18" charset="0"/>
                      </a:rPr>
                      <m:t>𝑗</m:t>
                    </m:r>
                  </m:oMath>
                </a14:m>
                <a:r>
                  <a:rPr lang="en-CH" dirty="0"/>
                  <a:t> in one step of a Markov random walk on the graph </a:t>
                </a:r>
                <a14:m>
                  <m:oMath xmlns:m="http://schemas.openxmlformats.org/officeDocument/2006/math">
                    <m:r>
                      <a:rPr lang="tr-TR" b="0" i="1" smtClean="0">
                        <a:latin typeface="Cambria Math" panose="02040503050406030204" pitchFamily="18" charset="0"/>
                        <a:ea typeface="Cambria Math" panose="02040503050406030204" pitchFamily="18" charset="0"/>
                      </a:rPr>
                      <m:t>𝒢</m:t>
                    </m:r>
                  </m:oMath>
                </a14:m>
                <a:endParaRPr lang="en-CH" dirty="0"/>
              </a:p>
            </p:txBody>
          </p:sp>
        </mc:Choice>
        <mc:Fallback>
          <p:sp>
            <p:nvSpPr>
              <p:cNvPr id="3" name="Content Placeholder 2">
                <a:extLst>
                  <a:ext uri="{FF2B5EF4-FFF2-40B4-BE49-F238E27FC236}">
                    <a16:creationId xmlns:a16="http://schemas.microsoft.com/office/drawing/2014/main" id="{C8B5288B-E533-1045-B034-FFAEDFD0CDD8}"/>
                  </a:ext>
                </a:extLst>
              </p:cNvPr>
              <p:cNvSpPr>
                <a:spLocks noGrp="1" noRot="1" noChangeAspect="1" noMove="1" noResize="1" noEditPoints="1" noAdjustHandles="1" noChangeArrowheads="1" noChangeShapeType="1" noTextEdit="1"/>
              </p:cNvSpPr>
              <p:nvPr>
                <p:ph idx="1"/>
              </p:nvPr>
            </p:nvSpPr>
            <p:spPr>
              <a:blipFill>
                <a:blip r:embed="rId2"/>
                <a:stretch>
                  <a:fillRect l="-1086" t="-2326"/>
                </a:stretch>
              </a:blipFill>
            </p:spPr>
            <p:txBody>
              <a:bodyPr/>
              <a:lstStyle/>
              <a:p>
                <a:r>
                  <a:rPr lang="en-CH">
                    <a:noFill/>
                  </a:rPr>
                  <a:t> </a:t>
                </a:r>
              </a:p>
            </p:txBody>
          </p:sp>
        </mc:Fallback>
      </mc:AlternateContent>
    </p:spTree>
    <p:extLst>
      <p:ext uri="{BB962C8B-B14F-4D97-AF65-F5344CB8AC3E}">
        <p14:creationId xmlns:p14="http://schemas.microsoft.com/office/powerpoint/2010/main" val="304365476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E98C99-D2A1-3942-8BE6-02397DCA557D}"/>
              </a:ext>
            </a:extLst>
          </p:cNvPr>
          <p:cNvSpPr>
            <a:spLocks noGrp="1"/>
          </p:cNvSpPr>
          <p:nvPr>
            <p:ph type="title"/>
          </p:nvPr>
        </p:nvSpPr>
        <p:spPr/>
        <p:txBody>
          <a:bodyPr/>
          <a:lstStyle/>
          <a:p>
            <a:r>
              <a:rPr lang="en-CH" b="1" dirty="0"/>
              <a:t>Asymmetric Graph Laplacian</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B3CFEC8F-6A2E-5F42-BB67-0DD2E03E1EE9}"/>
                  </a:ext>
                </a:extLst>
              </p:cNvPr>
              <p:cNvSpPr>
                <a:spLocks noGrp="1"/>
              </p:cNvSpPr>
              <p:nvPr>
                <p:ph idx="1"/>
              </p:nvPr>
            </p:nvSpPr>
            <p:spPr/>
            <p:txBody>
              <a:bodyPr/>
              <a:lstStyle/>
              <a:p>
                <a:pPr marL="0" indent="0">
                  <a:buNone/>
                </a:pPr>
                <a14:m>
                  <m:oMathPara xmlns:m="http://schemas.openxmlformats.org/officeDocument/2006/math">
                    <m:oMathParaPr>
                      <m:jc m:val="centerGroup"/>
                    </m:oMathParaPr>
                    <m:oMath xmlns:m="http://schemas.openxmlformats.org/officeDocument/2006/math">
                      <m:sSub>
                        <m:sSubPr>
                          <m:ctrlPr>
                            <a:rPr lang="tr-TR" b="0" i="1" smtClean="0">
                              <a:latin typeface="Cambria Math" panose="02040503050406030204" pitchFamily="18" charset="0"/>
                            </a:rPr>
                          </m:ctrlPr>
                        </m:sSubPr>
                        <m:e>
                          <m:r>
                            <m:rPr>
                              <m:nor/>
                            </m:rPr>
                            <a:rPr lang="en-GB" smtClean="0"/>
                            <m:t>Ł</m:t>
                          </m:r>
                        </m:e>
                        <m:sub>
                          <m:r>
                            <a:rPr lang="tr-TR" b="0" i="1" smtClean="0">
                              <a:latin typeface="Cambria Math" panose="02040503050406030204" pitchFamily="18" charset="0"/>
                            </a:rPr>
                            <m:t>𝑎</m:t>
                          </m:r>
                        </m:sub>
                      </m:sSub>
                      <m:r>
                        <a:rPr lang="tr-TR" b="0" i="1" smtClean="0">
                          <a:latin typeface="Cambria Math" panose="02040503050406030204" pitchFamily="18" charset="0"/>
                        </a:rPr>
                        <m:t>=</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𝐼</m:t>
                          </m:r>
                        </m:e>
                        <m:sub>
                          <m:r>
                            <a:rPr lang="tr-TR" b="0" i="1" smtClean="0">
                              <a:latin typeface="Cambria Math" panose="02040503050406030204" pitchFamily="18" charset="0"/>
                            </a:rPr>
                            <m:t>𝑁</m:t>
                          </m:r>
                        </m:sub>
                      </m:sSub>
                      <m:r>
                        <a:rPr lang="tr-TR" b="0" i="1" smtClean="0">
                          <a:latin typeface="Cambria Math" panose="02040503050406030204" pitchFamily="18" charset="0"/>
                        </a:rPr>
                        <m:t>−</m:t>
                      </m:r>
                      <m:r>
                        <a:rPr lang="tr-TR" b="0" i="1" smtClean="0">
                          <a:latin typeface="Cambria Math" panose="02040503050406030204" pitchFamily="18" charset="0"/>
                        </a:rPr>
                        <m:t>𝑃</m:t>
                      </m:r>
                    </m:oMath>
                  </m:oMathPara>
                </a14:m>
                <a:endParaRPr lang="en-CH" dirty="0"/>
              </a:p>
              <a:p>
                <a:endParaRPr lang="en-CH" dirty="0"/>
              </a:p>
              <a:p>
                <a:endParaRPr lang="en-CH" dirty="0"/>
              </a:p>
              <a:p>
                <a14:m>
                  <m:oMath xmlns:m="http://schemas.openxmlformats.org/officeDocument/2006/math">
                    <m:sSub>
                      <m:sSubPr>
                        <m:ctrlPr>
                          <a:rPr lang="tr-TR" b="0" i="1" smtClean="0">
                            <a:latin typeface="Cambria Math" panose="02040503050406030204" pitchFamily="18" charset="0"/>
                          </a:rPr>
                        </m:ctrlPr>
                      </m:sSubPr>
                      <m:e>
                        <m:r>
                          <m:rPr>
                            <m:nor/>
                          </m:rPr>
                          <a:rPr lang="en-GB" smtClean="0"/>
                          <m:t>Ł</m:t>
                        </m:r>
                      </m:e>
                      <m:sub>
                        <m:r>
                          <a:rPr lang="tr-TR" b="0" i="1" smtClean="0">
                            <a:latin typeface="Cambria Math" panose="02040503050406030204" pitchFamily="18" charset="0"/>
                          </a:rPr>
                          <m:t>𝑎</m:t>
                        </m:r>
                      </m:sub>
                    </m:sSub>
                  </m:oMath>
                </a14:m>
                <a:r>
                  <a:rPr lang="en-CH" dirty="0"/>
                  <a:t> has the same set of eigenvalues as </a:t>
                </a:r>
                <a14:m>
                  <m:oMath xmlns:m="http://schemas.openxmlformats.org/officeDocument/2006/math">
                    <m:acc>
                      <m:accPr>
                        <m:chr m:val="̃"/>
                        <m:ctrlPr>
                          <a:rPr lang="tr-TR" b="0" i="1" smtClean="0">
                            <a:latin typeface="Cambria Math" panose="02040503050406030204" pitchFamily="18" charset="0"/>
                          </a:rPr>
                        </m:ctrlPr>
                      </m:accPr>
                      <m:e>
                        <m:r>
                          <m:rPr>
                            <m:nor/>
                          </m:rPr>
                          <a:rPr lang="en-GB" smtClean="0"/>
                          <m:t>Ł</m:t>
                        </m:r>
                      </m:e>
                    </m:acc>
                  </m:oMath>
                </a14:m>
                <a:r>
                  <a:rPr lang="en-CH" dirty="0"/>
                  <a:t> </a:t>
                </a:r>
              </a:p>
              <a:p>
                <a:r>
                  <a:rPr lang="en-CH" dirty="0"/>
                  <a:t>If </a:t>
                </a:r>
                <a14:m>
                  <m:oMath xmlns:m="http://schemas.openxmlformats.org/officeDocument/2006/math">
                    <m:sSub>
                      <m:sSubPr>
                        <m:ctrlPr>
                          <a:rPr lang="tr-TR" b="0" i="1" smtClean="0">
                            <a:latin typeface="Cambria Math" panose="02040503050406030204" pitchFamily="18" charset="0"/>
                          </a:rPr>
                        </m:ctrlPr>
                      </m:sSubPr>
                      <m:e>
                        <m:acc>
                          <m:accPr>
                            <m:chr m:val="̃"/>
                            <m:ctrlPr>
                              <a:rPr lang="tr-TR" b="0" i="1" smtClean="0">
                                <a:latin typeface="Cambria Math" panose="02040503050406030204" pitchFamily="18" charset="0"/>
                              </a:rPr>
                            </m:ctrlPr>
                          </m:accPr>
                          <m:e>
                            <m:r>
                              <m:rPr>
                                <m:nor/>
                              </m:rPr>
                              <a:rPr lang="tr-TR" b="0" i="0" smtClean="0">
                                <a:latin typeface="Cambria Math" panose="02040503050406030204" pitchFamily="18" charset="0"/>
                              </a:rPr>
                              <m:t>u</m:t>
                            </m:r>
                          </m:e>
                        </m:acc>
                      </m:e>
                      <m:sub>
                        <m:r>
                          <a:rPr lang="tr-TR" b="0" i="1" smtClean="0">
                            <a:latin typeface="Cambria Math" panose="02040503050406030204" pitchFamily="18" charset="0"/>
                          </a:rPr>
                          <m:t>𝑙</m:t>
                        </m:r>
                      </m:sub>
                    </m:sSub>
                  </m:oMath>
                </a14:m>
                <a:r>
                  <a:rPr lang="en-CH" dirty="0"/>
                  <a:t> is an eigenvector of </a:t>
                </a:r>
                <a14:m>
                  <m:oMath xmlns:m="http://schemas.openxmlformats.org/officeDocument/2006/math">
                    <m:acc>
                      <m:accPr>
                        <m:chr m:val="̃"/>
                        <m:ctrlPr>
                          <a:rPr lang="tr-TR" b="0" i="1" smtClean="0">
                            <a:latin typeface="Cambria Math" panose="02040503050406030204" pitchFamily="18" charset="0"/>
                          </a:rPr>
                        </m:ctrlPr>
                      </m:accPr>
                      <m:e>
                        <m:r>
                          <m:rPr>
                            <m:nor/>
                          </m:rPr>
                          <a:rPr lang="tr-TR" b="0" i="0" smtClean="0">
                            <a:latin typeface="Cambria Math" panose="02040503050406030204" pitchFamily="18" charset="0"/>
                          </a:rPr>
                          <m:t>L</m:t>
                        </m:r>
                      </m:e>
                    </m:acc>
                  </m:oMath>
                </a14:m>
                <a:r>
                  <a:rPr lang="en-CH" dirty="0"/>
                  <a:t> associated with </a:t>
                </a:r>
                <a14:m>
                  <m:oMath xmlns:m="http://schemas.openxmlformats.org/officeDocument/2006/math">
                    <m:sSub>
                      <m:sSubPr>
                        <m:ctrlPr>
                          <a:rPr lang="tr-TR" b="0" i="1" smtClean="0">
                            <a:latin typeface="Cambria Math" panose="02040503050406030204" pitchFamily="18" charset="0"/>
                          </a:rPr>
                        </m:ctrlPr>
                      </m:sSubPr>
                      <m:e>
                        <m:acc>
                          <m:accPr>
                            <m:chr m:val="̃"/>
                            <m:ctrlPr>
                              <a:rPr lang="tr-TR" b="0" i="1" smtClean="0">
                                <a:latin typeface="Cambria Math" panose="02040503050406030204" pitchFamily="18" charset="0"/>
                              </a:rPr>
                            </m:ctrlPr>
                          </m:accPr>
                          <m:e>
                            <m:r>
                              <m:rPr>
                                <m:sty m:val="p"/>
                              </m:rPr>
                              <a:rPr lang="tr-TR" b="0" i="1" smtClean="0">
                                <a:latin typeface="Cambria Math" panose="02040503050406030204" pitchFamily="18" charset="0"/>
                              </a:rPr>
                              <m:t>λ</m:t>
                            </m:r>
                          </m:e>
                        </m:acc>
                      </m:e>
                      <m:sub>
                        <m:r>
                          <a:rPr lang="tr-TR" b="0" i="1" smtClean="0">
                            <a:latin typeface="Cambria Math" panose="02040503050406030204" pitchFamily="18" charset="0"/>
                          </a:rPr>
                          <m:t>𝑙</m:t>
                        </m:r>
                      </m:sub>
                    </m:sSub>
                  </m:oMath>
                </a14:m>
                <a:r>
                  <a:rPr lang="en-CH" dirty="0"/>
                  <a:t>, then </a:t>
                </a:r>
                <a14:m>
                  <m:oMath xmlns:m="http://schemas.openxmlformats.org/officeDocument/2006/math">
                    <m:sSup>
                      <m:sSupPr>
                        <m:ctrlPr>
                          <a:rPr lang="tr-TR" b="0" i="1" smtClean="0">
                            <a:latin typeface="Cambria Math" panose="02040503050406030204" pitchFamily="18" charset="0"/>
                          </a:rPr>
                        </m:ctrlPr>
                      </m:sSupPr>
                      <m:e>
                        <m:r>
                          <a:rPr lang="tr-TR" b="0" i="1" smtClean="0">
                            <a:latin typeface="Cambria Math" panose="02040503050406030204" pitchFamily="18" charset="0"/>
                          </a:rPr>
                          <m:t>𝐷</m:t>
                        </m:r>
                      </m:e>
                      <m:sup>
                        <m:r>
                          <a:rPr lang="tr-TR" b="0" i="1" smtClean="0">
                            <a:latin typeface="Cambria Math" panose="02040503050406030204" pitchFamily="18" charset="0"/>
                          </a:rPr>
                          <m:t>−</m:t>
                        </m:r>
                        <m:f>
                          <m:fPr>
                            <m:ctrlPr>
                              <a:rPr lang="tr-TR" b="0" i="1" smtClean="0">
                                <a:latin typeface="Cambria Math" panose="02040503050406030204" pitchFamily="18" charset="0"/>
                              </a:rPr>
                            </m:ctrlPr>
                          </m:fPr>
                          <m:num>
                            <m:r>
                              <a:rPr lang="tr-TR" b="0" i="1" smtClean="0">
                                <a:latin typeface="Cambria Math" panose="02040503050406030204" pitchFamily="18" charset="0"/>
                              </a:rPr>
                              <m:t>1</m:t>
                            </m:r>
                          </m:num>
                          <m:den>
                            <m:r>
                              <a:rPr lang="tr-TR" b="0" i="1" smtClean="0">
                                <a:latin typeface="Cambria Math" panose="02040503050406030204" pitchFamily="18" charset="0"/>
                              </a:rPr>
                              <m:t>2</m:t>
                            </m:r>
                          </m:den>
                        </m:f>
                      </m:sup>
                    </m:sSup>
                    <m:sSub>
                      <m:sSubPr>
                        <m:ctrlPr>
                          <a:rPr lang="tr-TR" b="0" i="1" smtClean="0">
                            <a:latin typeface="Cambria Math" panose="02040503050406030204" pitchFamily="18" charset="0"/>
                          </a:rPr>
                        </m:ctrlPr>
                      </m:sSubPr>
                      <m:e>
                        <m:acc>
                          <m:accPr>
                            <m:chr m:val="̃"/>
                            <m:ctrlPr>
                              <a:rPr lang="tr-TR" b="0" i="1" smtClean="0">
                                <a:latin typeface="Cambria Math" panose="02040503050406030204" pitchFamily="18" charset="0"/>
                              </a:rPr>
                            </m:ctrlPr>
                          </m:accPr>
                          <m:e>
                            <m:r>
                              <m:rPr>
                                <m:nor/>
                              </m:rPr>
                              <a:rPr lang="tr-TR" b="0" i="0" smtClean="0">
                                <a:latin typeface="Cambria Math" panose="02040503050406030204" pitchFamily="18" charset="0"/>
                              </a:rPr>
                              <m:t>u</m:t>
                            </m:r>
                          </m:e>
                        </m:acc>
                      </m:e>
                      <m:sub>
                        <m:r>
                          <a:rPr lang="tr-TR" b="0" i="1" smtClean="0">
                            <a:latin typeface="Cambria Math" panose="02040503050406030204" pitchFamily="18" charset="0"/>
                          </a:rPr>
                          <m:t>𝑙</m:t>
                        </m:r>
                      </m:sub>
                    </m:sSub>
                  </m:oMath>
                </a14:m>
                <a:r>
                  <a:rPr lang="en-CH" dirty="0"/>
                  <a:t> is an eigenvector of </a:t>
                </a:r>
                <a14:m>
                  <m:oMath xmlns:m="http://schemas.openxmlformats.org/officeDocument/2006/math">
                    <m:sSub>
                      <m:sSubPr>
                        <m:ctrlPr>
                          <a:rPr lang="tr-TR" b="0" i="1" smtClean="0">
                            <a:latin typeface="Cambria Math" panose="02040503050406030204" pitchFamily="18" charset="0"/>
                          </a:rPr>
                        </m:ctrlPr>
                      </m:sSubPr>
                      <m:e>
                        <m:r>
                          <m:rPr>
                            <m:nor/>
                          </m:rPr>
                          <a:rPr lang="en-GB" smtClean="0"/>
                          <m:t>Ł</m:t>
                        </m:r>
                      </m:e>
                      <m:sub>
                        <m:r>
                          <a:rPr lang="tr-TR" b="0" i="1" smtClean="0">
                            <a:latin typeface="Cambria Math" panose="02040503050406030204" pitchFamily="18" charset="0"/>
                          </a:rPr>
                          <m:t>𝑎</m:t>
                        </m:r>
                      </m:sub>
                    </m:sSub>
                  </m:oMath>
                </a14:m>
                <a:r>
                  <a:rPr lang="en-CH" dirty="0"/>
                  <a:t> associated with </a:t>
                </a:r>
                <a14:m>
                  <m:oMath xmlns:m="http://schemas.openxmlformats.org/officeDocument/2006/math">
                    <m:sSub>
                      <m:sSubPr>
                        <m:ctrlPr>
                          <a:rPr lang="tr-TR" b="0" i="1" smtClean="0">
                            <a:latin typeface="Cambria Math" panose="02040503050406030204" pitchFamily="18" charset="0"/>
                          </a:rPr>
                        </m:ctrlPr>
                      </m:sSubPr>
                      <m:e>
                        <m:acc>
                          <m:accPr>
                            <m:chr m:val="̃"/>
                            <m:ctrlPr>
                              <a:rPr lang="tr-TR" b="0" i="1" smtClean="0">
                                <a:latin typeface="Cambria Math" panose="02040503050406030204" pitchFamily="18" charset="0"/>
                              </a:rPr>
                            </m:ctrlPr>
                          </m:accPr>
                          <m:e>
                            <m:r>
                              <m:rPr>
                                <m:sty m:val="p"/>
                              </m:rPr>
                              <a:rPr lang="tr-TR" b="0" i="1" smtClean="0">
                                <a:latin typeface="Cambria Math" panose="02040503050406030204" pitchFamily="18" charset="0"/>
                              </a:rPr>
                              <m:t>λ</m:t>
                            </m:r>
                          </m:e>
                        </m:acc>
                      </m:e>
                      <m:sub>
                        <m:r>
                          <a:rPr lang="tr-TR" b="0" i="1" smtClean="0">
                            <a:latin typeface="Cambria Math" panose="02040503050406030204" pitchFamily="18" charset="0"/>
                          </a:rPr>
                          <m:t>𝑙</m:t>
                        </m:r>
                      </m:sub>
                    </m:sSub>
                  </m:oMath>
                </a14:m>
                <a:endParaRPr lang="en-CH" dirty="0"/>
              </a:p>
            </p:txBody>
          </p:sp>
        </mc:Choice>
        <mc:Fallback>
          <p:sp>
            <p:nvSpPr>
              <p:cNvPr id="3" name="Content Placeholder 2">
                <a:extLst>
                  <a:ext uri="{FF2B5EF4-FFF2-40B4-BE49-F238E27FC236}">
                    <a16:creationId xmlns:a16="http://schemas.microsoft.com/office/drawing/2014/main" id="{B3CFEC8F-6A2E-5F42-BB67-0DD2E03E1EE9}"/>
                  </a:ext>
                </a:extLst>
              </p:cNvPr>
              <p:cNvSpPr>
                <a:spLocks noGrp="1" noRot="1" noChangeAspect="1" noMove="1" noResize="1" noEditPoints="1" noAdjustHandles="1" noChangeArrowheads="1" noChangeShapeType="1" noTextEdit="1"/>
              </p:cNvSpPr>
              <p:nvPr>
                <p:ph idx="1"/>
              </p:nvPr>
            </p:nvSpPr>
            <p:spPr>
              <a:blipFill>
                <a:blip r:embed="rId2"/>
                <a:stretch>
                  <a:fillRect l="-1086"/>
                </a:stretch>
              </a:blipFill>
            </p:spPr>
            <p:txBody>
              <a:bodyPr/>
              <a:lstStyle/>
              <a:p>
                <a:r>
                  <a:rPr lang="en-CH">
                    <a:noFill/>
                  </a:rPr>
                  <a:t> </a:t>
                </a:r>
              </a:p>
            </p:txBody>
          </p:sp>
        </mc:Fallback>
      </mc:AlternateContent>
    </p:spTree>
    <p:extLst>
      <p:ext uri="{BB962C8B-B14F-4D97-AF65-F5344CB8AC3E}">
        <p14:creationId xmlns:p14="http://schemas.microsoft.com/office/powerpoint/2010/main" val="114416109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E54CF9-19A0-FC46-9625-22BC9014DD54}"/>
              </a:ext>
            </a:extLst>
          </p:cNvPr>
          <p:cNvSpPr>
            <a:spLocks noGrp="1"/>
          </p:cNvSpPr>
          <p:nvPr>
            <p:ph type="title"/>
          </p:nvPr>
        </p:nvSpPr>
        <p:spPr/>
        <p:txBody>
          <a:bodyPr/>
          <a:lstStyle/>
          <a:p>
            <a:r>
              <a:rPr lang="en-CH" b="1" dirty="0"/>
              <a:t>Generalized Operators for Signals on Graphs</a:t>
            </a:r>
          </a:p>
        </p:txBody>
      </p:sp>
      <p:sp>
        <p:nvSpPr>
          <p:cNvPr id="3" name="Content Placeholder 2">
            <a:extLst>
              <a:ext uri="{FF2B5EF4-FFF2-40B4-BE49-F238E27FC236}">
                <a16:creationId xmlns:a16="http://schemas.microsoft.com/office/drawing/2014/main" id="{1992EAC6-D55A-DB4D-80E4-9B87E350C4ED}"/>
              </a:ext>
            </a:extLst>
          </p:cNvPr>
          <p:cNvSpPr>
            <a:spLocks noGrp="1"/>
          </p:cNvSpPr>
          <p:nvPr>
            <p:ph idx="1"/>
          </p:nvPr>
        </p:nvSpPr>
        <p:spPr/>
        <p:txBody>
          <a:bodyPr/>
          <a:lstStyle/>
          <a:p>
            <a:r>
              <a:rPr lang="en-CH" dirty="0"/>
              <a:t>Filtering</a:t>
            </a:r>
          </a:p>
          <a:p>
            <a:r>
              <a:rPr lang="en-CH" dirty="0"/>
              <a:t>Convolution</a:t>
            </a:r>
          </a:p>
          <a:p>
            <a:r>
              <a:rPr lang="en-CH" dirty="0"/>
              <a:t>Translation</a:t>
            </a:r>
          </a:p>
          <a:p>
            <a:r>
              <a:rPr lang="en-CH" dirty="0"/>
              <a:t>Modulation and Dilation</a:t>
            </a:r>
          </a:p>
          <a:p>
            <a:r>
              <a:rPr lang="en-CH" dirty="0"/>
              <a:t>Graph Coarsening, Downsampling and Reduction</a:t>
            </a:r>
          </a:p>
          <a:p>
            <a:endParaRPr lang="en-CH" dirty="0"/>
          </a:p>
        </p:txBody>
      </p:sp>
    </p:spTree>
    <p:extLst>
      <p:ext uri="{BB962C8B-B14F-4D97-AF65-F5344CB8AC3E}">
        <p14:creationId xmlns:p14="http://schemas.microsoft.com/office/powerpoint/2010/main" val="77607671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56E8B4-60FA-DF4F-8ECC-5A7CE8D6B4CC}"/>
              </a:ext>
            </a:extLst>
          </p:cNvPr>
          <p:cNvSpPr>
            <a:spLocks noGrp="1"/>
          </p:cNvSpPr>
          <p:nvPr>
            <p:ph type="title"/>
          </p:nvPr>
        </p:nvSpPr>
        <p:spPr/>
        <p:txBody>
          <a:bodyPr/>
          <a:lstStyle/>
          <a:p>
            <a:r>
              <a:rPr lang="en-CH" b="1" dirty="0"/>
              <a:t>Frequency Filtering</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94971378-DE45-1649-A94A-EF83EDDF6F08}"/>
                  </a:ext>
                </a:extLst>
              </p:cNvPr>
              <p:cNvSpPr>
                <a:spLocks noGrp="1"/>
              </p:cNvSpPr>
              <p:nvPr>
                <p:ph idx="1"/>
              </p:nvPr>
            </p:nvSpPr>
            <p:spPr/>
            <p:txBody>
              <a:bodyPr>
                <a:normAutofit lnSpcReduction="10000"/>
              </a:bodyPr>
              <a:lstStyle/>
              <a:p>
                <a:r>
                  <a:rPr lang="en-CH" dirty="0"/>
                  <a:t>In classical SP,</a:t>
                </a:r>
              </a:p>
              <a:p>
                <a:pPr marL="0" indent="0">
                  <a:buNone/>
                </a:pPr>
                <a:endParaRPr lang="tr-TR"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tr-TR" b="0" i="1" smtClean="0">
                              <a:latin typeface="Cambria Math" panose="02040503050406030204" pitchFamily="18" charset="0"/>
                            </a:rPr>
                          </m:ctrlPr>
                        </m:sSubPr>
                        <m:e>
                          <m:acc>
                            <m:accPr>
                              <m:chr m:val="̂"/>
                              <m:ctrlPr>
                                <a:rPr lang="en-CH" i="1" smtClean="0">
                                  <a:latin typeface="Cambria Math" panose="02040503050406030204" pitchFamily="18" charset="0"/>
                                </a:rPr>
                              </m:ctrlPr>
                            </m:accPr>
                            <m:e>
                              <m:r>
                                <a:rPr lang="tr-TR" b="0" i="1" smtClean="0">
                                  <a:latin typeface="Cambria Math" panose="02040503050406030204" pitchFamily="18" charset="0"/>
                                </a:rPr>
                                <m:t>𝑥</m:t>
                              </m:r>
                            </m:e>
                          </m:acc>
                        </m:e>
                        <m:sub>
                          <m:r>
                            <a:rPr lang="tr-TR" b="0" i="1" smtClean="0">
                              <a:latin typeface="Cambria Math" panose="02040503050406030204" pitchFamily="18" charset="0"/>
                            </a:rPr>
                            <m:t>𝑜𝑢𝑡</m:t>
                          </m:r>
                        </m:sub>
                      </m:sSub>
                      <m:d>
                        <m:dPr>
                          <m:ctrlPr>
                            <a:rPr lang="tr-TR" b="0" i="1" smtClean="0">
                              <a:latin typeface="Cambria Math" panose="02040503050406030204" pitchFamily="18" charset="0"/>
                            </a:rPr>
                          </m:ctrlPr>
                        </m:dPr>
                        <m:e>
                          <m:r>
                            <a:rPr lang="tr-TR" b="0" i="1" smtClean="0">
                              <a:latin typeface="Cambria Math" panose="02040503050406030204" pitchFamily="18" charset="0"/>
                            </a:rPr>
                            <m:t>𝑓</m:t>
                          </m:r>
                        </m:e>
                      </m:d>
                      <m:r>
                        <a:rPr lang="tr-TR" b="0" i="1" smtClean="0">
                          <a:latin typeface="Cambria Math" panose="02040503050406030204" pitchFamily="18" charset="0"/>
                        </a:rPr>
                        <m:t>=</m:t>
                      </m:r>
                      <m:sSub>
                        <m:sSubPr>
                          <m:ctrlPr>
                            <a:rPr lang="tr-TR" b="0" i="1" smtClean="0">
                              <a:latin typeface="Cambria Math" panose="02040503050406030204" pitchFamily="18" charset="0"/>
                            </a:rPr>
                          </m:ctrlPr>
                        </m:sSubPr>
                        <m:e>
                          <m:acc>
                            <m:accPr>
                              <m:chr m:val="̂"/>
                              <m:ctrlPr>
                                <a:rPr lang="en-CH" i="1" smtClean="0">
                                  <a:latin typeface="Cambria Math" panose="02040503050406030204" pitchFamily="18" charset="0"/>
                                </a:rPr>
                              </m:ctrlPr>
                            </m:accPr>
                            <m:e>
                              <m:r>
                                <a:rPr lang="tr-TR" b="0" i="1" smtClean="0">
                                  <a:latin typeface="Cambria Math" panose="02040503050406030204" pitchFamily="18" charset="0"/>
                                </a:rPr>
                                <m:t>𝑥</m:t>
                              </m:r>
                            </m:e>
                          </m:acc>
                        </m:e>
                        <m:sub>
                          <m:r>
                            <a:rPr lang="tr-TR" b="0" i="1" smtClean="0">
                              <a:latin typeface="Cambria Math" panose="02040503050406030204" pitchFamily="18" charset="0"/>
                            </a:rPr>
                            <m:t>𝑖𝑛</m:t>
                          </m:r>
                        </m:sub>
                      </m:sSub>
                      <m:d>
                        <m:dPr>
                          <m:ctrlPr>
                            <a:rPr lang="tr-TR" b="0" i="1" smtClean="0">
                              <a:latin typeface="Cambria Math" panose="02040503050406030204" pitchFamily="18" charset="0"/>
                            </a:rPr>
                          </m:ctrlPr>
                        </m:dPr>
                        <m:e>
                          <m:r>
                            <a:rPr lang="tr-TR" b="0" i="1" smtClean="0">
                              <a:latin typeface="Cambria Math" panose="02040503050406030204" pitchFamily="18" charset="0"/>
                            </a:rPr>
                            <m:t>𝑓</m:t>
                          </m:r>
                        </m:e>
                      </m:d>
                      <m:acc>
                        <m:accPr>
                          <m:chr m:val="̂"/>
                          <m:ctrlPr>
                            <a:rPr lang="en-CH" i="1" smtClean="0">
                              <a:latin typeface="Cambria Math" panose="02040503050406030204" pitchFamily="18" charset="0"/>
                            </a:rPr>
                          </m:ctrlPr>
                        </m:accPr>
                        <m:e>
                          <m:r>
                            <a:rPr lang="tr-TR" b="0" i="1" smtClean="0">
                              <a:latin typeface="Cambria Math" panose="02040503050406030204" pitchFamily="18" charset="0"/>
                            </a:rPr>
                            <m:t>h</m:t>
                          </m:r>
                        </m:e>
                      </m:acc>
                      <m:d>
                        <m:dPr>
                          <m:ctrlPr>
                            <a:rPr lang="tr-TR" b="0" i="1" smtClean="0">
                              <a:latin typeface="Cambria Math" panose="02040503050406030204" pitchFamily="18" charset="0"/>
                            </a:rPr>
                          </m:ctrlPr>
                        </m:dPr>
                        <m:e>
                          <m:r>
                            <a:rPr lang="tr-TR" b="0" i="1" smtClean="0">
                              <a:latin typeface="Cambria Math" panose="02040503050406030204" pitchFamily="18" charset="0"/>
                            </a:rPr>
                            <m:t>𝑓</m:t>
                          </m:r>
                        </m:e>
                      </m:d>
                    </m:oMath>
                  </m:oMathPara>
                </a14:m>
                <a:endParaRPr lang="tr-TR" b="0" i="1" dirty="0">
                  <a:latin typeface="Cambria Math" panose="02040503050406030204" pitchFamily="18" charset="0"/>
                </a:endParaRPr>
              </a:p>
              <a:p>
                <a:pPr marL="0" indent="0">
                  <a:buNone/>
                </a:pPr>
                <a:endParaRPr lang="tr-TR"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tr-TR" b="0" i="1" smtClean="0">
                          <a:latin typeface="Cambria Math" panose="02040503050406030204" pitchFamily="18" charset="0"/>
                          <a:ea typeface="Cambria Math" panose="02040503050406030204" pitchFamily="18" charset="0"/>
                        </a:rPr>
                        <m:t>↔</m:t>
                      </m:r>
                    </m:oMath>
                  </m:oMathPara>
                </a14:m>
                <a:endParaRPr lang="tr-TR" b="0" i="1" dirty="0">
                  <a:latin typeface="Cambria Math" panose="02040503050406030204" pitchFamily="18" charset="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tr-TR" b="0" i="1" smtClean="0">
                          <a:latin typeface="Cambria Math" panose="02040503050406030204" pitchFamily="18" charset="0"/>
                        </a:rPr>
                        <m:t> </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𝑜𝑢𝑡</m:t>
                          </m:r>
                        </m:sub>
                      </m:sSub>
                      <m:d>
                        <m:dPr>
                          <m:ctrlPr>
                            <a:rPr lang="tr-TR" b="0" i="1" smtClean="0">
                              <a:latin typeface="Cambria Math" panose="02040503050406030204" pitchFamily="18" charset="0"/>
                            </a:rPr>
                          </m:ctrlPr>
                        </m:dPr>
                        <m:e>
                          <m:r>
                            <a:rPr lang="tr-TR" b="0" i="1" smtClean="0">
                              <a:latin typeface="Cambria Math" panose="02040503050406030204" pitchFamily="18" charset="0"/>
                            </a:rPr>
                            <m:t>𝑡</m:t>
                          </m:r>
                        </m:e>
                      </m:d>
                      <m:r>
                        <a:rPr lang="tr-TR" b="0" i="1" smtClean="0">
                          <a:latin typeface="Cambria Math" panose="02040503050406030204" pitchFamily="18" charset="0"/>
                        </a:rPr>
                        <m:t>=</m:t>
                      </m:r>
                      <m:nary>
                        <m:naryPr>
                          <m:subHide m:val="on"/>
                          <m:supHide m:val="on"/>
                          <m:ctrlPr>
                            <a:rPr lang="tr-TR" b="0" i="1" smtClean="0">
                              <a:latin typeface="Cambria Math" panose="02040503050406030204" pitchFamily="18" charset="0"/>
                            </a:rPr>
                          </m:ctrlPr>
                        </m:naryPr>
                        <m:sub/>
                        <m:sup/>
                        <m:e>
                          <m:sSub>
                            <m:sSubPr>
                              <m:ctrlPr>
                                <a:rPr lang="tr-TR" b="0" i="1" smtClean="0">
                                  <a:latin typeface="Cambria Math" panose="02040503050406030204" pitchFamily="18" charset="0"/>
                                </a:rPr>
                              </m:ctrlPr>
                            </m:sSubPr>
                            <m:e>
                              <m:acc>
                                <m:accPr>
                                  <m:chr m:val="̂"/>
                                  <m:ctrlPr>
                                    <a:rPr lang="en-CH" i="1" smtClean="0">
                                      <a:latin typeface="Cambria Math" panose="02040503050406030204" pitchFamily="18" charset="0"/>
                                    </a:rPr>
                                  </m:ctrlPr>
                                </m:accPr>
                                <m:e>
                                  <m:r>
                                    <a:rPr lang="tr-TR" b="0" i="1" smtClean="0">
                                      <a:latin typeface="Cambria Math" panose="02040503050406030204" pitchFamily="18" charset="0"/>
                                    </a:rPr>
                                    <m:t>𝑥</m:t>
                                  </m:r>
                                </m:e>
                              </m:acc>
                            </m:e>
                            <m:sub>
                              <m:r>
                                <a:rPr lang="tr-TR" b="0" i="1" smtClean="0">
                                  <a:latin typeface="Cambria Math" panose="02040503050406030204" pitchFamily="18" charset="0"/>
                                </a:rPr>
                                <m:t>𝑖𝑛</m:t>
                              </m:r>
                            </m:sub>
                          </m:sSub>
                          <m:d>
                            <m:dPr>
                              <m:ctrlPr>
                                <a:rPr lang="tr-TR" b="0" i="1" smtClean="0">
                                  <a:latin typeface="Cambria Math" panose="02040503050406030204" pitchFamily="18" charset="0"/>
                                </a:rPr>
                              </m:ctrlPr>
                            </m:dPr>
                            <m:e>
                              <m:r>
                                <a:rPr lang="tr-TR" b="0" i="1" smtClean="0">
                                  <a:latin typeface="Cambria Math" panose="02040503050406030204" pitchFamily="18" charset="0"/>
                                </a:rPr>
                                <m:t>𝑓</m:t>
                              </m:r>
                            </m:e>
                          </m:d>
                          <m:acc>
                            <m:accPr>
                              <m:chr m:val="̂"/>
                              <m:ctrlPr>
                                <a:rPr lang="en-CH" i="1" smtClean="0">
                                  <a:latin typeface="Cambria Math" panose="02040503050406030204" pitchFamily="18" charset="0"/>
                                </a:rPr>
                              </m:ctrlPr>
                            </m:accPr>
                            <m:e>
                              <m:r>
                                <a:rPr lang="tr-TR" b="0" i="1" smtClean="0">
                                  <a:latin typeface="Cambria Math" panose="02040503050406030204" pitchFamily="18" charset="0"/>
                                </a:rPr>
                                <m:t>h</m:t>
                              </m:r>
                            </m:e>
                          </m:acc>
                          <m:d>
                            <m:dPr>
                              <m:ctrlPr>
                                <a:rPr lang="tr-TR" b="0" i="1" smtClean="0">
                                  <a:latin typeface="Cambria Math" panose="02040503050406030204" pitchFamily="18" charset="0"/>
                                </a:rPr>
                              </m:ctrlPr>
                            </m:dPr>
                            <m:e>
                              <m:r>
                                <a:rPr lang="tr-TR" b="0" i="1" smtClean="0">
                                  <a:latin typeface="Cambria Math" panose="02040503050406030204" pitchFamily="18" charset="0"/>
                                </a:rPr>
                                <m:t>𝑓</m:t>
                              </m:r>
                            </m:e>
                          </m:d>
                        </m:e>
                      </m:nary>
                      <m:sSup>
                        <m:sSupPr>
                          <m:ctrlPr>
                            <a:rPr lang="tr-TR" b="0" i="1" smtClean="0">
                              <a:latin typeface="Cambria Math" panose="02040503050406030204" pitchFamily="18" charset="0"/>
                            </a:rPr>
                          </m:ctrlPr>
                        </m:sSupPr>
                        <m:e>
                          <m:r>
                            <a:rPr lang="tr-TR" b="0" i="1" smtClean="0">
                              <a:latin typeface="Cambria Math" panose="02040503050406030204" pitchFamily="18" charset="0"/>
                            </a:rPr>
                            <m:t>𝑒</m:t>
                          </m:r>
                        </m:e>
                        <m:sup>
                          <m:r>
                            <a:rPr lang="tr-TR" b="0" i="1" smtClean="0">
                              <a:latin typeface="Cambria Math" panose="02040503050406030204" pitchFamily="18" charset="0"/>
                            </a:rPr>
                            <m:t>2</m:t>
                          </m:r>
                          <m:r>
                            <a:rPr lang="tr-TR" b="0" i="1" smtClean="0">
                              <a:latin typeface="Cambria Math" panose="02040503050406030204" pitchFamily="18" charset="0"/>
                            </a:rPr>
                            <m:t>𝜋</m:t>
                          </m:r>
                          <m:r>
                            <a:rPr lang="tr-TR" b="0" i="1" smtClean="0">
                              <a:latin typeface="Cambria Math" panose="02040503050406030204" pitchFamily="18" charset="0"/>
                            </a:rPr>
                            <m:t>𝑖𝑓𝑡</m:t>
                          </m:r>
                        </m:sup>
                      </m:sSup>
                      <m:r>
                        <a:rPr lang="tr-TR" b="0" i="1" smtClean="0">
                          <a:latin typeface="Cambria Math" panose="02040503050406030204" pitchFamily="18" charset="0"/>
                        </a:rPr>
                        <m:t>𝑑</m:t>
                      </m:r>
                      <m:r>
                        <a:rPr lang="tr-TR" b="0" i="1" smtClean="0">
                          <a:latin typeface="Cambria Math" panose="02040503050406030204" pitchFamily="18" charset="0"/>
                        </a:rPr>
                        <m:t>𝑓</m:t>
                      </m:r>
                    </m:oMath>
                  </m:oMathPara>
                </a14:m>
                <a:endParaRPr lang="tr-TR" b="0" i="1" dirty="0">
                  <a:latin typeface="Cambria Math" panose="02040503050406030204" pitchFamily="18" charset="0"/>
                  <a:ea typeface="Cambria Math" panose="02040503050406030204" pitchFamily="18" charset="0"/>
                </a:endParaRPr>
              </a:p>
              <a:p>
                <a:pPr marL="0" indent="0">
                  <a:buNone/>
                </a:pPr>
                <a:endParaRPr lang="tr-TR" b="0" i="1" dirty="0">
                  <a:latin typeface="Cambria Math" panose="02040503050406030204" pitchFamily="18" charset="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tr-TR" b="0"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𝑜𝑢𝑡</m:t>
                          </m:r>
                        </m:sub>
                      </m:sSub>
                      <m:d>
                        <m:dPr>
                          <m:ctrlPr>
                            <a:rPr lang="tr-TR" b="0" i="1" smtClean="0">
                              <a:latin typeface="Cambria Math" panose="02040503050406030204" pitchFamily="18" charset="0"/>
                            </a:rPr>
                          </m:ctrlPr>
                        </m:dPr>
                        <m:e>
                          <m:r>
                            <a:rPr lang="tr-TR" b="0" i="1" smtClean="0">
                              <a:latin typeface="Cambria Math" panose="02040503050406030204" pitchFamily="18" charset="0"/>
                            </a:rPr>
                            <m:t>𝑡</m:t>
                          </m:r>
                        </m:e>
                      </m:d>
                      <m:r>
                        <a:rPr lang="tr-TR" b="0" i="1" smtClean="0">
                          <a:latin typeface="Cambria Math" panose="02040503050406030204" pitchFamily="18" charset="0"/>
                        </a:rPr>
                        <m:t>=</m:t>
                      </m:r>
                      <m:nary>
                        <m:naryPr>
                          <m:subHide m:val="on"/>
                          <m:supHide m:val="on"/>
                          <m:ctrlPr>
                            <a:rPr lang="tr-TR" b="0" i="1" smtClean="0">
                              <a:latin typeface="Cambria Math" panose="02040503050406030204" pitchFamily="18" charset="0"/>
                            </a:rPr>
                          </m:ctrlPr>
                        </m:naryPr>
                        <m:sub/>
                        <m:sup/>
                        <m:e>
                          <m:sSub>
                            <m:sSubPr>
                              <m:ctrlPr>
                                <a:rPr lang="tr-TR" b="0"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𝑖𝑛</m:t>
                              </m:r>
                            </m:sub>
                          </m:sSub>
                        </m:e>
                      </m:nary>
                      <m:d>
                        <m:dPr>
                          <m:ctrlPr>
                            <a:rPr lang="tr-TR" b="0" i="1" smtClean="0">
                              <a:latin typeface="Cambria Math" panose="02040503050406030204" pitchFamily="18" charset="0"/>
                            </a:rPr>
                          </m:ctrlPr>
                        </m:dPr>
                        <m:e>
                          <m:r>
                            <a:rPr lang="tr-TR" b="0" i="1" smtClean="0">
                              <a:latin typeface="Cambria Math" panose="02040503050406030204" pitchFamily="18" charset="0"/>
                            </a:rPr>
                            <m:t>𝜏</m:t>
                          </m:r>
                        </m:e>
                      </m:d>
                      <m:r>
                        <a:rPr lang="tr-TR" b="0" i="1" smtClean="0">
                          <a:latin typeface="Cambria Math" panose="02040503050406030204" pitchFamily="18" charset="0"/>
                        </a:rPr>
                        <m:t>h</m:t>
                      </m:r>
                      <m:d>
                        <m:dPr>
                          <m:ctrlPr>
                            <a:rPr lang="tr-TR" b="0" i="1" smtClean="0">
                              <a:latin typeface="Cambria Math" panose="02040503050406030204" pitchFamily="18" charset="0"/>
                            </a:rPr>
                          </m:ctrlPr>
                        </m:dPr>
                        <m:e>
                          <m:r>
                            <a:rPr lang="tr-TR" b="0" i="1" smtClean="0">
                              <a:latin typeface="Cambria Math" panose="02040503050406030204" pitchFamily="18" charset="0"/>
                            </a:rPr>
                            <m:t>𝑡</m:t>
                          </m:r>
                          <m:r>
                            <a:rPr lang="tr-TR" b="0" i="1" smtClean="0">
                              <a:latin typeface="Cambria Math" panose="02040503050406030204" pitchFamily="18" charset="0"/>
                            </a:rPr>
                            <m:t>−</m:t>
                          </m:r>
                          <m:r>
                            <a:rPr lang="tr-TR" b="0" i="1" smtClean="0">
                              <a:latin typeface="Cambria Math" panose="02040503050406030204" pitchFamily="18" charset="0"/>
                            </a:rPr>
                            <m:t>𝜏</m:t>
                          </m:r>
                        </m:e>
                      </m:d>
                      <m:r>
                        <a:rPr lang="tr-TR" b="0" i="1" smtClean="0">
                          <a:latin typeface="Cambria Math" panose="02040503050406030204" pitchFamily="18" charset="0"/>
                        </a:rPr>
                        <m:t>𝑑</m:t>
                      </m:r>
                      <m:r>
                        <a:rPr lang="tr-TR" b="0" i="1" smtClean="0">
                          <a:latin typeface="Cambria Math" panose="02040503050406030204" pitchFamily="18" charset="0"/>
                        </a:rPr>
                        <m:t>𝜏</m:t>
                      </m:r>
                      <m:r>
                        <a:rPr lang="tr-TR" b="0" i="1" smtClean="0">
                          <a:latin typeface="Cambria Math" panose="02040503050406030204" pitchFamily="18" charset="0"/>
                        </a:rPr>
                        <m:t>=</m:t>
                      </m:r>
                      <m:d>
                        <m:dPr>
                          <m:ctrlPr>
                            <a:rPr lang="tr-TR" b="0" i="1" smtClean="0">
                              <a:latin typeface="Cambria Math" panose="02040503050406030204" pitchFamily="18" charset="0"/>
                            </a:rPr>
                          </m:ctrlPr>
                        </m:dPr>
                        <m:e>
                          <m:sSub>
                            <m:sSubPr>
                              <m:ctrlPr>
                                <a:rPr lang="tr-TR" b="0"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𝑖𝑛</m:t>
                              </m:r>
                            </m:sub>
                          </m:sSub>
                          <m:r>
                            <a:rPr lang="tr-TR" b="0" i="1" smtClean="0">
                              <a:latin typeface="Cambria Math" panose="02040503050406030204" pitchFamily="18" charset="0"/>
                            </a:rPr>
                            <m:t>∗</m:t>
                          </m:r>
                          <m:r>
                            <a:rPr lang="tr-TR" b="0" i="1" smtClean="0">
                              <a:latin typeface="Cambria Math" panose="02040503050406030204" pitchFamily="18" charset="0"/>
                            </a:rPr>
                            <m:t>h</m:t>
                          </m:r>
                        </m:e>
                      </m:d>
                      <m:d>
                        <m:dPr>
                          <m:ctrlPr>
                            <a:rPr lang="tr-TR" b="0" i="1" smtClean="0">
                              <a:latin typeface="Cambria Math" panose="02040503050406030204" pitchFamily="18" charset="0"/>
                            </a:rPr>
                          </m:ctrlPr>
                        </m:dPr>
                        <m:e>
                          <m:r>
                            <a:rPr lang="tr-TR" b="0" i="1" smtClean="0">
                              <a:latin typeface="Cambria Math" panose="02040503050406030204" pitchFamily="18" charset="0"/>
                            </a:rPr>
                            <m:t>𝑡</m:t>
                          </m:r>
                        </m:e>
                      </m:d>
                    </m:oMath>
                  </m:oMathPara>
                </a14:m>
                <a:endParaRPr lang="en-CH" dirty="0"/>
              </a:p>
              <a:p>
                <a:endParaRPr lang="en-CH" dirty="0"/>
              </a:p>
            </p:txBody>
          </p:sp>
        </mc:Choice>
        <mc:Fallback>
          <p:sp>
            <p:nvSpPr>
              <p:cNvPr id="3" name="Content Placeholder 2">
                <a:extLst>
                  <a:ext uri="{FF2B5EF4-FFF2-40B4-BE49-F238E27FC236}">
                    <a16:creationId xmlns:a16="http://schemas.microsoft.com/office/drawing/2014/main" id="{94971378-DE45-1649-A94A-EF83EDDF6F08}"/>
                  </a:ext>
                </a:extLst>
              </p:cNvPr>
              <p:cNvSpPr>
                <a:spLocks noGrp="1" noRot="1" noChangeAspect="1" noMove="1" noResize="1" noEditPoints="1" noAdjustHandles="1" noChangeArrowheads="1" noChangeShapeType="1" noTextEdit="1"/>
              </p:cNvSpPr>
              <p:nvPr>
                <p:ph idx="1"/>
              </p:nvPr>
            </p:nvSpPr>
            <p:spPr>
              <a:blipFill>
                <a:blip r:embed="rId2"/>
                <a:stretch>
                  <a:fillRect l="-1086" t="-3198" b="-55523"/>
                </a:stretch>
              </a:blipFill>
            </p:spPr>
            <p:txBody>
              <a:bodyPr/>
              <a:lstStyle/>
              <a:p>
                <a:r>
                  <a:rPr lang="en-CH">
                    <a:noFill/>
                  </a:rPr>
                  <a:t> </a:t>
                </a:r>
              </a:p>
            </p:txBody>
          </p:sp>
        </mc:Fallback>
      </mc:AlternateContent>
    </p:spTree>
    <p:extLst>
      <p:ext uri="{BB962C8B-B14F-4D97-AF65-F5344CB8AC3E}">
        <p14:creationId xmlns:p14="http://schemas.microsoft.com/office/powerpoint/2010/main" val="367123354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71FE3B-FB10-6742-832C-5384B046D76F}"/>
              </a:ext>
            </a:extLst>
          </p:cNvPr>
          <p:cNvSpPr>
            <a:spLocks noGrp="1"/>
          </p:cNvSpPr>
          <p:nvPr>
            <p:ph type="title"/>
          </p:nvPr>
        </p:nvSpPr>
        <p:spPr/>
        <p:txBody>
          <a:bodyPr/>
          <a:lstStyle/>
          <a:p>
            <a:r>
              <a:rPr lang="en-CH" b="1" dirty="0"/>
              <a:t>Frequency Filtering</a:t>
            </a:r>
            <a:endParaRPr lang="en-CH"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CEBA503C-E029-284E-A56C-5AF9CC1C062F}"/>
                  </a:ext>
                </a:extLst>
              </p:cNvPr>
              <p:cNvSpPr>
                <a:spLocks noGrp="1"/>
              </p:cNvSpPr>
              <p:nvPr>
                <p:ph idx="1"/>
              </p:nvPr>
            </p:nvSpPr>
            <p:spPr/>
            <p:txBody>
              <a:bodyPr>
                <a:normAutofit/>
              </a:bodyPr>
              <a:lstStyle/>
              <a:p>
                <a:r>
                  <a:rPr lang="en-CH" dirty="0"/>
                  <a:t>In graph SP,</a:t>
                </a:r>
              </a:p>
              <a:p>
                <a:pPr marL="0" indent="0">
                  <a:buNone/>
                </a:pPr>
                <a:endParaRPr lang="tr-TR"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tr-TR" b="0" i="1" smtClean="0">
                              <a:latin typeface="Cambria Math" panose="02040503050406030204" pitchFamily="18" charset="0"/>
                            </a:rPr>
                          </m:ctrlPr>
                        </m:sSubPr>
                        <m:e>
                          <m:acc>
                            <m:accPr>
                              <m:chr m:val="̂"/>
                              <m:ctrlPr>
                                <a:rPr lang="en-CH" i="1" smtClean="0">
                                  <a:latin typeface="Cambria Math" panose="02040503050406030204" pitchFamily="18" charset="0"/>
                                </a:rPr>
                              </m:ctrlPr>
                            </m:accPr>
                            <m:e>
                              <m:r>
                                <a:rPr lang="tr-TR" b="0" i="1" smtClean="0">
                                  <a:latin typeface="Cambria Math" panose="02040503050406030204" pitchFamily="18" charset="0"/>
                                </a:rPr>
                                <m:t>𝑓</m:t>
                              </m:r>
                            </m:e>
                          </m:acc>
                        </m:e>
                        <m:sub>
                          <m:r>
                            <a:rPr lang="tr-TR" b="0" i="1" smtClean="0">
                              <a:latin typeface="Cambria Math" panose="02040503050406030204" pitchFamily="18" charset="0"/>
                            </a:rPr>
                            <m:t>𝑜𝑢𝑡</m:t>
                          </m:r>
                        </m:sub>
                      </m:sSub>
                      <m:d>
                        <m:dPr>
                          <m:ctrlPr>
                            <a:rPr lang="tr-TR" b="0" i="1" smtClean="0">
                              <a:latin typeface="Cambria Math" panose="02040503050406030204" pitchFamily="18" charset="0"/>
                            </a:rPr>
                          </m:ctrlPr>
                        </m:dPr>
                        <m:e>
                          <m:sSub>
                            <m:sSubPr>
                              <m:ctrlPr>
                                <a:rPr lang="tr-TR" b="0" i="1" smtClean="0">
                                  <a:latin typeface="Cambria Math" panose="02040503050406030204" pitchFamily="18" charset="0"/>
                                </a:rPr>
                              </m:ctrlPr>
                            </m:sSubPr>
                            <m:e>
                              <m:r>
                                <a:rPr lang="tr-TR" b="0" i="1" smtClean="0">
                                  <a:latin typeface="Cambria Math" panose="02040503050406030204" pitchFamily="18" charset="0"/>
                                </a:rPr>
                                <m:t>𝜆</m:t>
                              </m:r>
                            </m:e>
                            <m:sub>
                              <m:r>
                                <a:rPr lang="tr-TR" b="0" i="1" smtClean="0">
                                  <a:latin typeface="Cambria Math" panose="02040503050406030204" pitchFamily="18" charset="0"/>
                                </a:rPr>
                                <m:t>𝑙</m:t>
                              </m:r>
                            </m:sub>
                          </m:sSub>
                        </m:e>
                      </m:d>
                      <m:r>
                        <a:rPr lang="tr-TR" b="0" i="1" smtClean="0">
                          <a:latin typeface="Cambria Math" panose="02040503050406030204" pitchFamily="18" charset="0"/>
                        </a:rPr>
                        <m:t>=</m:t>
                      </m:r>
                      <m:sSub>
                        <m:sSubPr>
                          <m:ctrlPr>
                            <a:rPr lang="tr-TR" b="0" i="1" smtClean="0">
                              <a:latin typeface="Cambria Math" panose="02040503050406030204" pitchFamily="18" charset="0"/>
                            </a:rPr>
                          </m:ctrlPr>
                        </m:sSubPr>
                        <m:e>
                          <m:acc>
                            <m:accPr>
                              <m:chr m:val="̂"/>
                              <m:ctrlPr>
                                <a:rPr lang="en-CH" i="1" smtClean="0">
                                  <a:latin typeface="Cambria Math" panose="02040503050406030204" pitchFamily="18" charset="0"/>
                                </a:rPr>
                              </m:ctrlPr>
                            </m:accPr>
                            <m:e>
                              <m:r>
                                <a:rPr lang="tr-TR" b="0" i="1" smtClean="0">
                                  <a:latin typeface="Cambria Math" panose="02040503050406030204" pitchFamily="18" charset="0"/>
                                </a:rPr>
                                <m:t>𝑓</m:t>
                              </m:r>
                            </m:e>
                          </m:acc>
                        </m:e>
                        <m:sub>
                          <m:r>
                            <a:rPr lang="tr-TR" b="0" i="1" smtClean="0">
                              <a:latin typeface="Cambria Math" panose="02040503050406030204" pitchFamily="18" charset="0"/>
                            </a:rPr>
                            <m:t>𝑖𝑛</m:t>
                          </m:r>
                        </m:sub>
                      </m:sSub>
                      <m:d>
                        <m:dPr>
                          <m:ctrlPr>
                            <a:rPr lang="tr-TR" b="0" i="1" smtClean="0">
                              <a:latin typeface="Cambria Math" panose="02040503050406030204" pitchFamily="18" charset="0"/>
                            </a:rPr>
                          </m:ctrlPr>
                        </m:dPr>
                        <m:e>
                          <m:sSub>
                            <m:sSubPr>
                              <m:ctrlPr>
                                <a:rPr lang="tr-TR" b="0" i="1" smtClean="0">
                                  <a:latin typeface="Cambria Math" panose="02040503050406030204" pitchFamily="18" charset="0"/>
                                </a:rPr>
                              </m:ctrlPr>
                            </m:sSubPr>
                            <m:e>
                              <m:r>
                                <a:rPr lang="tr-TR" b="0" i="1" smtClean="0">
                                  <a:latin typeface="Cambria Math" panose="02040503050406030204" pitchFamily="18" charset="0"/>
                                </a:rPr>
                                <m:t>𝜆</m:t>
                              </m:r>
                            </m:e>
                            <m:sub>
                              <m:r>
                                <a:rPr lang="tr-TR" b="0" i="1" smtClean="0">
                                  <a:latin typeface="Cambria Math" panose="02040503050406030204" pitchFamily="18" charset="0"/>
                                </a:rPr>
                                <m:t>𝑙</m:t>
                              </m:r>
                            </m:sub>
                          </m:sSub>
                        </m:e>
                      </m:d>
                      <m:acc>
                        <m:accPr>
                          <m:chr m:val="̂"/>
                          <m:ctrlPr>
                            <a:rPr lang="en-CH" i="1" smtClean="0">
                              <a:latin typeface="Cambria Math" panose="02040503050406030204" pitchFamily="18" charset="0"/>
                            </a:rPr>
                          </m:ctrlPr>
                        </m:accPr>
                        <m:e>
                          <m:r>
                            <a:rPr lang="tr-TR" b="0" i="1" smtClean="0">
                              <a:latin typeface="Cambria Math" panose="02040503050406030204" pitchFamily="18" charset="0"/>
                            </a:rPr>
                            <m:t>h</m:t>
                          </m:r>
                        </m:e>
                      </m:acc>
                      <m:d>
                        <m:dPr>
                          <m:ctrlPr>
                            <a:rPr lang="tr-TR" b="0" i="1" smtClean="0">
                              <a:latin typeface="Cambria Math" panose="02040503050406030204" pitchFamily="18" charset="0"/>
                            </a:rPr>
                          </m:ctrlPr>
                        </m:dPr>
                        <m:e>
                          <m:sSub>
                            <m:sSubPr>
                              <m:ctrlPr>
                                <a:rPr lang="tr-TR" b="0" i="1" smtClean="0">
                                  <a:latin typeface="Cambria Math" panose="02040503050406030204" pitchFamily="18" charset="0"/>
                                </a:rPr>
                              </m:ctrlPr>
                            </m:sSubPr>
                            <m:e>
                              <m:r>
                                <a:rPr lang="tr-TR" b="0" i="1" smtClean="0">
                                  <a:latin typeface="Cambria Math" panose="02040503050406030204" pitchFamily="18" charset="0"/>
                                </a:rPr>
                                <m:t>𝜆</m:t>
                              </m:r>
                            </m:e>
                            <m:sub>
                              <m:r>
                                <a:rPr lang="tr-TR" b="0" i="1" smtClean="0">
                                  <a:latin typeface="Cambria Math" panose="02040503050406030204" pitchFamily="18" charset="0"/>
                                </a:rPr>
                                <m:t>𝑙</m:t>
                              </m:r>
                            </m:sub>
                          </m:sSub>
                        </m:e>
                      </m:d>
                    </m:oMath>
                  </m:oMathPara>
                </a14:m>
                <a:endParaRPr lang="tr-TR" b="0" i="1" dirty="0">
                  <a:latin typeface="Cambria Math" panose="02040503050406030204" pitchFamily="18" charset="0"/>
                </a:endParaRPr>
              </a:p>
              <a:p>
                <a:pPr marL="0" indent="0">
                  <a:buNone/>
                </a:pPr>
                <a:endParaRPr lang="tr-TR"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tr-TR" b="0" i="1" smtClean="0">
                          <a:latin typeface="Cambria Math" panose="02040503050406030204" pitchFamily="18" charset="0"/>
                          <a:ea typeface="Cambria Math" panose="02040503050406030204" pitchFamily="18" charset="0"/>
                        </a:rPr>
                        <m:t>↔</m:t>
                      </m:r>
                    </m:oMath>
                  </m:oMathPara>
                </a14:m>
                <a:endParaRPr lang="tr-TR" b="0" i="1" dirty="0">
                  <a:latin typeface="Cambria Math" panose="02040503050406030204" pitchFamily="18" charset="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tr-TR" b="0" i="1" smtClean="0">
                          <a:latin typeface="Cambria Math" panose="02040503050406030204" pitchFamily="18" charset="0"/>
                        </a:rPr>
                        <m:t> </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𝑓</m:t>
                          </m:r>
                        </m:e>
                        <m:sub>
                          <m:r>
                            <a:rPr lang="tr-TR" b="0" i="1" smtClean="0">
                              <a:latin typeface="Cambria Math" panose="02040503050406030204" pitchFamily="18" charset="0"/>
                            </a:rPr>
                            <m:t>𝑜𝑢𝑡</m:t>
                          </m:r>
                        </m:sub>
                      </m:sSub>
                      <m:d>
                        <m:dPr>
                          <m:ctrlPr>
                            <a:rPr lang="tr-TR" b="0" i="1" smtClean="0">
                              <a:latin typeface="Cambria Math" panose="02040503050406030204" pitchFamily="18" charset="0"/>
                            </a:rPr>
                          </m:ctrlPr>
                        </m:dPr>
                        <m:e>
                          <m:r>
                            <a:rPr lang="tr-TR" b="0" i="1" smtClean="0">
                              <a:latin typeface="Cambria Math" panose="02040503050406030204" pitchFamily="18" charset="0"/>
                            </a:rPr>
                            <m:t>𝑖</m:t>
                          </m:r>
                        </m:e>
                      </m:d>
                      <m:r>
                        <a:rPr lang="tr-TR" b="0" i="1" smtClean="0">
                          <a:latin typeface="Cambria Math" panose="02040503050406030204" pitchFamily="18" charset="0"/>
                        </a:rPr>
                        <m:t>=</m:t>
                      </m:r>
                      <m:nary>
                        <m:naryPr>
                          <m:chr m:val="∑"/>
                          <m:ctrlPr>
                            <a:rPr lang="tr-TR" b="0" i="1" smtClean="0">
                              <a:latin typeface="Cambria Math" panose="02040503050406030204" pitchFamily="18" charset="0"/>
                            </a:rPr>
                          </m:ctrlPr>
                        </m:naryPr>
                        <m:sub>
                          <m:r>
                            <m:rPr>
                              <m:brk m:alnAt="23"/>
                            </m:rPr>
                            <a:rPr lang="tr-TR" b="0" i="1" smtClean="0">
                              <a:latin typeface="Cambria Math" panose="02040503050406030204" pitchFamily="18" charset="0"/>
                            </a:rPr>
                            <m:t>𝑙</m:t>
                          </m:r>
                          <m:r>
                            <a:rPr lang="tr-TR" b="0" i="1" smtClean="0">
                              <a:latin typeface="Cambria Math" panose="02040503050406030204" pitchFamily="18" charset="0"/>
                            </a:rPr>
                            <m:t>=0</m:t>
                          </m:r>
                        </m:sub>
                        <m:sup>
                          <m:r>
                            <a:rPr lang="tr-TR" b="0" i="1" smtClean="0">
                              <a:latin typeface="Cambria Math" panose="02040503050406030204" pitchFamily="18" charset="0"/>
                            </a:rPr>
                            <m:t>𝑁</m:t>
                          </m:r>
                          <m:r>
                            <a:rPr lang="tr-TR" b="0" i="1" smtClean="0">
                              <a:latin typeface="Cambria Math" panose="02040503050406030204" pitchFamily="18" charset="0"/>
                            </a:rPr>
                            <m:t>−1</m:t>
                          </m:r>
                        </m:sup>
                        <m:e>
                          <m:sSub>
                            <m:sSubPr>
                              <m:ctrlPr>
                                <a:rPr lang="tr-TR" b="0" i="1" smtClean="0">
                                  <a:latin typeface="Cambria Math" panose="02040503050406030204" pitchFamily="18" charset="0"/>
                                </a:rPr>
                              </m:ctrlPr>
                            </m:sSubPr>
                            <m:e>
                              <m:acc>
                                <m:accPr>
                                  <m:chr m:val="̂"/>
                                  <m:ctrlPr>
                                    <a:rPr lang="en-CH" i="1" smtClean="0">
                                      <a:latin typeface="Cambria Math" panose="02040503050406030204" pitchFamily="18" charset="0"/>
                                    </a:rPr>
                                  </m:ctrlPr>
                                </m:accPr>
                                <m:e>
                                  <m:r>
                                    <a:rPr lang="tr-TR" b="0" i="1" smtClean="0">
                                      <a:latin typeface="Cambria Math" panose="02040503050406030204" pitchFamily="18" charset="0"/>
                                    </a:rPr>
                                    <m:t>𝑓</m:t>
                                  </m:r>
                                </m:e>
                              </m:acc>
                            </m:e>
                            <m:sub>
                              <m:r>
                                <a:rPr lang="tr-TR" b="0" i="1" smtClean="0">
                                  <a:latin typeface="Cambria Math" panose="02040503050406030204" pitchFamily="18" charset="0"/>
                                </a:rPr>
                                <m:t>𝑖𝑛</m:t>
                              </m:r>
                            </m:sub>
                          </m:sSub>
                          <m:d>
                            <m:dPr>
                              <m:ctrlPr>
                                <a:rPr lang="tr-TR" b="0" i="1" smtClean="0">
                                  <a:latin typeface="Cambria Math" panose="02040503050406030204" pitchFamily="18" charset="0"/>
                                </a:rPr>
                              </m:ctrlPr>
                            </m:dPr>
                            <m:e>
                              <m:sSub>
                                <m:sSubPr>
                                  <m:ctrlPr>
                                    <a:rPr lang="tr-TR" b="0" i="1" smtClean="0">
                                      <a:latin typeface="Cambria Math" panose="02040503050406030204" pitchFamily="18" charset="0"/>
                                    </a:rPr>
                                  </m:ctrlPr>
                                </m:sSubPr>
                                <m:e>
                                  <m:r>
                                    <a:rPr lang="tr-TR" b="0" i="1" smtClean="0">
                                      <a:latin typeface="Cambria Math" panose="02040503050406030204" pitchFamily="18" charset="0"/>
                                    </a:rPr>
                                    <m:t>𝜆</m:t>
                                  </m:r>
                                </m:e>
                                <m:sub>
                                  <m:r>
                                    <a:rPr lang="tr-TR" b="0" i="1" smtClean="0">
                                      <a:latin typeface="Cambria Math" panose="02040503050406030204" pitchFamily="18" charset="0"/>
                                    </a:rPr>
                                    <m:t>𝑙</m:t>
                                  </m:r>
                                </m:sub>
                              </m:sSub>
                            </m:e>
                          </m:d>
                          <m:acc>
                            <m:accPr>
                              <m:chr m:val="̂"/>
                              <m:ctrlPr>
                                <a:rPr lang="en-CH" i="1" smtClean="0">
                                  <a:latin typeface="Cambria Math" panose="02040503050406030204" pitchFamily="18" charset="0"/>
                                </a:rPr>
                              </m:ctrlPr>
                            </m:accPr>
                            <m:e>
                              <m:r>
                                <a:rPr lang="tr-TR" b="0" i="1" smtClean="0">
                                  <a:latin typeface="Cambria Math" panose="02040503050406030204" pitchFamily="18" charset="0"/>
                                </a:rPr>
                                <m:t>h</m:t>
                              </m:r>
                            </m:e>
                          </m:acc>
                          <m:d>
                            <m:dPr>
                              <m:ctrlPr>
                                <a:rPr lang="tr-TR" b="0" i="1" smtClean="0">
                                  <a:latin typeface="Cambria Math" panose="02040503050406030204" pitchFamily="18" charset="0"/>
                                </a:rPr>
                              </m:ctrlPr>
                            </m:dPr>
                            <m:e>
                              <m:sSub>
                                <m:sSubPr>
                                  <m:ctrlPr>
                                    <a:rPr lang="tr-TR" b="0" i="1" smtClean="0">
                                      <a:latin typeface="Cambria Math" panose="02040503050406030204" pitchFamily="18" charset="0"/>
                                    </a:rPr>
                                  </m:ctrlPr>
                                </m:sSubPr>
                                <m:e>
                                  <m:r>
                                    <a:rPr lang="tr-TR" b="0" i="1" smtClean="0">
                                      <a:latin typeface="Cambria Math" panose="02040503050406030204" pitchFamily="18" charset="0"/>
                                    </a:rPr>
                                    <m:t>𝜆</m:t>
                                  </m:r>
                                </m:e>
                                <m:sub>
                                  <m:r>
                                    <a:rPr lang="tr-TR" b="0" i="1" smtClean="0">
                                      <a:latin typeface="Cambria Math" panose="02040503050406030204" pitchFamily="18" charset="0"/>
                                    </a:rPr>
                                    <m:t>𝑙</m:t>
                                  </m:r>
                                </m:sub>
                              </m:sSub>
                            </m:e>
                          </m:d>
                        </m:e>
                      </m:nary>
                      <m:sSub>
                        <m:sSubPr>
                          <m:ctrlPr>
                            <a:rPr lang="tr-TR" b="0" i="1" smtClean="0">
                              <a:latin typeface="Cambria Math" panose="02040503050406030204" pitchFamily="18" charset="0"/>
                            </a:rPr>
                          </m:ctrlPr>
                        </m:sSubPr>
                        <m:e>
                          <m:r>
                            <a:rPr lang="tr-TR" b="0" i="1" smtClean="0">
                              <a:latin typeface="Cambria Math" panose="02040503050406030204" pitchFamily="18" charset="0"/>
                            </a:rPr>
                            <m:t>𝑢</m:t>
                          </m:r>
                        </m:e>
                        <m:sub>
                          <m:r>
                            <a:rPr lang="tr-TR" b="0" i="1" smtClean="0">
                              <a:latin typeface="Cambria Math" panose="02040503050406030204" pitchFamily="18" charset="0"/>
                            </a:rPr>
                            <m:t>𝑙</m:t>
                          </m:r>
                        </m:sub>
                      </m:sSub>
                      <m:r>
                        <a:rPr lang="tr-TR" b="0" i="1" smtClean="0">
                          <a:latin typeface="Cambria Math" panose="02040503050406030204" pitchFamily="18" charset="0"/>
                        </a:rPr>
                        <m:t>(</m:t>
                      </m:r>
                      <m:r>
                        <a:rPr lang="tr-TR" b="0" i="1" smtClean="0">
                          <a:latin typeface="Cambria Math" panose="02040503050406030204" pitchFamily="18" charset="0"/>
                        </a:rPr>
                        <m:t>𝑖</m:t>
                      </m:r>
                      <m:r>
                        <a:rPr lang="tr-TR" b="0" i="1" smtClean="0">
                          <a:latin typeface="Cambria Math" panose="02040503050406030204" pitchFamily="18" charset="0"/>
                        </a:rPr>
                        <m:t>)</m:t>
                      </m:r>
                    </m:oMath>
                  </m:oMathPara>
                </a14:m>
                <a:endParaRPr lang="tr-TR" b="0" i="1" dirty="0">
                  <a:latin typeface="Cambria Math" panose="02040503050406030204" pitchFamily="18" charset="0"/>
                  <a:ea typeface="Cambria Math" panose="02040503050406030204" pitchFamily="18" charset="0"/>
                </a:endParaRPr>
              </a:p>
            </p:txBody>
          </p:sp>
        </mc:Choice>
        <mc:Fallback>
          <p:sp>
            <p:nvSpPr>
              <p:cNvPr id="3" name="Content Placeholder 2">
                <a:extLst>
                  <a:ext uri="{FF2B5EF4-FFF2-40B4-BE49-F238E27FC236}">
                    <a16:creationId xmlns:a16="http://schemas.microsoft.com/office/drawing/2014/main" id="{CEBA503C-E029-284E-A56C-5AF9CC1C062F}"/>
                  </a:ext>
                </a:extLst>
              </p:cNvPr>
              <p:cNvSpPr>
                <a:spLocks noGrp="1" noRot="1" noChangeAspect="1" noMove="1" noResize="1" noEditPoints="1" noAdjustHandles="1" noChangeArrowheads="1" noChangeShapeType="1" noTextEdit="1"/>
              </p:cNvSpPr>
              <p:nvPr>
                <p:ph idx="1"/>
              </p:nvPr>
            </p:nvSpPr>
            <p:spPr>
              <a:blipFill>
                <a:blip r:embed="rId2"/>
                <a:stretch>
                  <a:fillRect l="-1086" t="-2326" b="-25872"/>
                </a:stretch>
              </a:blipFill>
            </p:spPr>
            <p:txBody>
              <a:bodyPr/>
              <a:lstStyle/>
              <a:p>
                <a:r>
                  <a:rPr lang="en-CH">
                    <a:noFill/>
                  </a:rPr>
                  <a:t> </a:t>
                </a:r>
              </a:p>
            </p:txBody>
          </p:sp>
        </mc:Fallback>
      </mc:AlternateContent>
    </p:spTree>
    <p:extLst>
      <p:ext uri="{BB962C8B-B14F-4D97-AF65-F5344CB8AC3E}">
        <p14:creationId xmlns:p14="http://schemas.microsoft.com/office/powerpoint/2010/main" val="404067776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71FE3B-FB10-6742-832C-5384B046D76F}"/>
              </a:ext>
            </a:extLst>
          </p:cNvPr>
          <p:cNvSpPr>
            <a:spLocks noGrp="1"/>
          </p:cNvSpPr>
          <p:nvPr>
            <p:ph type="title"/>
          </p:nvPr>
        </p:nvSpPr>
        <p:spPr/>
        <p:txBody>
          <a:bodyPr/>
          <a:lstStyle/>
          <a:p>
            <a:r>
              <a:rPr lang="en-CH" b="1" dirty="0"/>
              <a:t>Frequency Filtering</a:t>
            </a:r>
            <a:endParaRPr lang="en-CH"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CEBA503C-E029-284E-A56C-5AF9CC1C062F}"/>
                  </a:ext>
                </a:extLst>
              </p:cNvPr>
              <p:cNvSpPr>
                <a:spLocks noGrp="1"/>
              </p:cNvSpPr>
              <p:nvPr>
                <p:ph idx="1"/>
              </p:nvPr>
            </p:nvSpPr>
            <p:spPr/>
            <p:txBody>
              <a:bodyPr>
                <a:normAutofit/>
              </a:bodyPr>
              <a:lstStyle/>
              <a:p>
                <a:r>
                  <a:rPr lang="en-CH" dirty="0"/>
                  <a:t>In graph SP,</a:t>
                </a:r>
              </a:p>
              <a:p>
                <a:pPr marL="0" indent="0">
                  <a:buNone/>
                </a:pPr>
                <a:endParaRPr lang="tr-TR"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tr-TR" b="0" i="1" smtClean="0">
                              <a:latin typeface="Cambria Math" panose="02040503050406030204" pitchFamily="18" charset="0"/>
                            </a:rPr>
                          </m:ctrlPr>
                        </m:sSubPr>
                        <m:e>
                          <m:r>
                            <a:rPr lang="tr-TR" b="0" i="1" smtClean="0">
                              <a:latin typeface="Cambria Math" panose="02040503050406030204" pitchFamily="18" charset="0"/>
                            </a:rPr>
                            <m:t>𝑓</m:t>
                          </m:r>
                        </m:e>
                        <m:sub>
                          <m:r>
                            <a:rPr lang="tr-TR" b="0" i="1" smtClean="0">
                              <a:latin typeface="Cambria Math" panose="02040503050406030204" pitchFamily="18" charset="0"/>
                            </a:rPr>
                            <m:t>𝑜𝑢𝑡</m:t>
                          </m:r>
                        </m:sub>
                      </m:sSub>
                      <m:r>
                        <a:rPr lang="tr-TR" b="0" i="1" smtClean="0">
                          <a:latin typeface="Cambria Math" panose="02040503050406030204" pitchFamily="18" charset="0"/>
                        </a:rPr>
                        <m:t>=</m:t>
                      </m:r>
                      <m:acc>
                        <m:accPr>
                          <m:chr m:val="̂"/>
                          <m:ctrlPr>
                            <a:rPr lang="en-CH" i="1" smtClean="0">
                              <a:latin typeface="Cambria Math" panose="02040503050406030204" pitchFamily="18" charset="0"/>
                            </a:rPr>
                          </m:ctrlPr>
                        </m:accPr>
                        <m:e>
                          <m:r>
                            <a:rPr lang="tr-TR" b="0" i="1" smtClean="0">
                              <a:latin typeface="Cambria Math" panose="02040503050406030204" pitchFamily="18" charset="0"/>
                            </a:rPr>
                            <m:t>h</m:t>
                          </m:r>
                        </m:e>
                      </m:acc>
                      <m:d>
                        <m:dPr>
                          <m:ctrlPr>
                            <a:rPr lang="tr-TR" b="0" i="1" smtClean="0">
                              <a:latin typeface="Cambria Math" panose="02040503050406030204" pitchFamily="18" charset="0"/>
                            </a:rPr>
                          </m:ctrlPr>
                        </m:dPr>
                        <m:e>
                          <m:r>
                            <m:rPr>
                              <m:nor/>
                            </m:rPr>
                            <a:rPr lang="en-GB" smtClean="0"/>
                            <m:t>Ł</m:t>
                          </m:r>
                        </m:e>
                      </m:d>
                      <m:sSub>
                        <m:sSubPr>
                          <m:ctrlPr>
                            <a:rPr lang="tr-TR" b="0" i="1" smtClean="0">
                              <a:latin typeface="Cambria Math" panose="02040503050406030204" pitchFamily="18" charset="0"/>
                            </a:rPr>
                          </m:ctrlPr>
                        </m:sSubPr>
                        <m:e>
                          <m:r>
                            <a:rPr lang="tr-TR" b="0" i="1" smtClean="0">
                              <a:latin typeface="Cambria Math" panose="02040503050406030204" pitchFamily="18" charset="0"/>
                            </a:rPr>
                            <m:t>𝑓</m:t>
                          </m:r>
                        </m:e>
                        <m:sub>
                          <m:r>
                            <a:rPr lang="tr-TR" b="0" i="1" smtClean="0">
                              <a:latin typeface="Cambria Math" panose="02040503050406030204" pitchFamily="18" charset="0"/>
                            </a:rPr>
                            <m:t>𝑖𝑛</m:t>
                          </m:r>
                        </m:sub>
                      </m:sSub>
                      <m:r>
                        <a:rPr lang="tr-TR" b="0" i="1" smtClean="0">
                          <a:latin typeface="Cambria Math" panose="02040503050406030204" pitchFamily="18" charset="0"/>
                        </a:rPr>
                        <m:t>,</m:t>
                      </m:r>
                    </m:oMath>
                  </m:oMathPara>
                </a14:m>
                <a:endParaRPr lang="tr-TR" b="0" i="1" dirty="0">
                  <a:latin typeface="Cambria Math" panose="02040503050406030204" pitchFamily="18" charset="0"/>
                </a:endParaRPr>
              </a:p>
              <a:p>
                <a:pPr marL="0" indent="0">
                  <a:buNone/>
                </a:pPr>
                <a:endParaRPr lang="tr-TR" b="0" i="1" dirty="0">
                  <a:latin typeface="Cambria Math" panose="02040503050406030204" pitchFamily="18" charset="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acc>
                        <m:accPr>
                          <m:chr m:val="̂"/>
                          <m:ctrlPr>
                            <a:rPr lang="en-CH" i="1" smtClean="0">
                              <a:latin typeface="Cambria Math" panose="02040503050406030204" pitchFamily="18" charset="0"/>
                            </a:rPr>
                          </m:ctrlPr>
                        </m:accPr>
                        <m:e>
                          <m:r>
                            <a:rPr lang="tr-TR" b="0" i="1" smtClean="0">
                              <a:latin typeface="Cambria Math" panose="02040503050406030204" pitchFamily="18" charset="0"/>
                            </a:rPr>
                            <m:t>h</m:t>
                          </m:r>
                        </m:e>
                      </m:acc>
                      <m:d>
                        <m:dPr>
                          <m:ctrlPr>
                            <a:rPr lang="tr-TR" b="0" i="1" smtClean="0">
                              <a:latin typeface="Cambria Math" panose="02040503050406030204" pitchFamily="18" charset="0"/>
                            </a:rPr>
                          </m:ctrlPr>
                        </m:dPr>
                        <m:e>
                          <m:r>
                            <m:rPr>
                              <m:nor/>
                            </m:rPr>
                            <a:rPr lang="en-GB" smtClean="0"/>
                            <m:t>Ł</m:t>
                          </m:r>
                        </m:e>
                      </m:d>
                      <m:r>
                        <a:rPr lang="tr-TR" b="0" i="1" smtClean="0">
                          <a:latin typeface="Cambria Math" panose="02040503050406030204" pitchFamily="18" charset="0"/>
                        </a:rPr>
                        <m:t>=</m:t>
                      </m:r>
                      <m:r>
                        <a:rPr lang="tr-TR" b="0" i="1" smtClean="0">
                          <a:latin typeface="Cambria Math" panose="02040503050406030204" pitchFamily="18" charset="0"/>
                        </a:rPr>
                        <m:t>𝑈</m:t>
                      </m:r>
                      <m:d>
                        <m:dPr>
                          <m:begChr m:val="["/>
                          <m:endChr m:val="]"/>
                          <m:ctrlPr>
                            <a:rPr lang="tr-TR" b="0" i="1" smtClean="0">
                              <a:latin typeface="Cambria Math" panose="02040503050406030204" pitchFamily="18" charset="0"/>
                            </a:rPr>
                          </m:ctrlPr>
                        </m:dPr>
                        <m:e>
                          <m:m>
                            <m:mPr>
                              <m:mcs>
                                <m:mc>
                                  <m:mcPr>
                                    <m:count m:val="3"/>
                                    <m:mcJc m:val="center"/>
                                  </m:mcPr>
                                </m:mc>
                              </m:mcs>
                              <m:ctrlPr>
                                <a:rPr lang="tr-TR" b="0" i="1" smtClean="0">
                                  <a:latin typeface="Cambria Math" panose="02040503050406030204" pitchFamily="18" charset="0"/>
                                </a:rPr>
                              </m:ctrlPr>
                            </m:mPr>
                            <m:mr>
                              <m:e>
                                <m:acc>
                                  <m:accPr>
                                    <m:chr m:val="̂"/>
                                    <m:ctrlPr>
                                      <a:rPr lang="en-CH" i="1" smtClean="0">
                                        <a:latin typeface="Cambria Math" panose="02040503050406030204" pitchFamily="18" charset="0"/>
                                      </a:rPr>
                                    </m:ctrlPr>
                                  </m:accPr>
                                  <m:e>
                                    <m:r>
                                      <a:rPr lang="tr-TR" b="0" i="1" smtClean="0">
                                        <a:latin typeface="Cambria Math" panose="02040503050406030204" pitchFamily="18" charset="0"/>
                                      </a:rPr>
                                      <m:t>h</m:t>
                                    </m:r>
                                  </m:e>
                                </m:acc>
                                <m:r>
                                  <a:rPr lang="tr-TR" b="0" i="1" smtClean="0">
                                    <a:latin typeface="Cambria Math" panose="02040503050406030204" pitchFamily="18" charset="0"/>
                                  </a:rPr>
                                  <m:t>(</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𝜆</m:t>
                                    </m:r>
                                  </m:e>
                                  <m:sub>
                                    <m:r>
                                      <a:rPr lang="tr-TR" b="0" i="1" smtClean="0">
                                        <a:latin typeface="Cambria Math" panose="02040503050406030204" pitchFamily="18" charset="0"/>
                                      </a:rPr>
                                      <m:t>0</m:t>
                                    </m:r>
                                  </m:sub>
                                </m:sSub>
                                <m:r>
                                  <a:rPr lang="tr-TR" b="0" i="1" smtClean="0">
                                    <a:latin typeface="Cambria Math" panose="02040503050406030204" pitchFamily="18" charset="0"/>
                                  </a:rPr>
                                  <m:t>)</m:t>
                                </m:r>
                              </m:e>
                              <m:e>
                                <m:r>
                                  <a:rPr lang="tr-TR" b="0" i="1" smtClean="0">
                                    <a:latin typeface="Cambria Math" panose="02040503050406030204" pitchFamily="18" charset="0"/>
                                  </a:rPr>
                                  <m:t>⋯</m:t>
                                </m:r>
                              </m:e>
                              <m:e>
                                <m:r>
                                  <a:rPr lang="tr-TR" b="0" i="1" smtClean="0">
                                    <a:latin typeface="Cambria Math" panose="02040503050406030204" pitchFamily="18" charset="0"/>
                                  </a:rPr>
                                  <m:t>0</m:t>
                                </m:r>
                              </m:e>
                            </m:mr>
                            <m:mr>
                              <m:e>
                                <m:r>
                                  <a:rPr lang="tr-TR" b="0" i="1" smtClean="0">
                                    <a:latin typeface="Cambria Math" panose="02040503050406030204" pitchFamily="18" charset="0"/>
                                  </a:rPr>
                                  <m:t>⋮</m:t>
                                </m:r>
                              </m:e>
                              <m:e>
                                <m:r>
                                  <a:rPr lang="tr-TR" b="0" i="1" smtClean="0">
                                    <a:latin typeface="Cambria Math" panose="02040503050406030204" pitchFamily="18" charset="0"/>
                                  </a:rPr>
                                  <m:t>⋱</m:t>
                                </m:r>
                              </m:e>
                              <m:e>
                                <m:r>
                                  <a:rPr lang="tr-TR" b="0" i="1" smtClean="0">
                                    <a:latin typeface="Cambria Math" panose="02040503050406030204" pitchFamily="18" charset="0"/>
                                  </a:rPr>
                                  <m:t>⋮</m:t>
                                </m:r>
                              </m:e>
                            </m:mr>
                            <m:mr>
                              <m:e>
                                <m:r>
                                  <a:rPr lang="tr-TR" b="0" i="1" smtClean="0">
                                    <a:latin typeface="Cambria Math" panose="02040503050406030204" pitchFamily="18" charset="0"/>
                                  </a:rPr>
                                  <m:t>0</m:t>
                                </m:r>
                              </m:e>
                              <m:e>
                                <m:r>
                                  <a:rPr lang="tr-TR" b="0" i="1" smtClean="0">
                                    <a:latin typeface="Cambria Math" panose="02040503050406030204" pitchFamily="18" charset="0"/>
                                  </a:rPr>
                                  <m:t>⋯</m:t>
                                </m:r>
                              </m:e>
                              <m:e>
                                <m:acc>
                                  <m:accPr>
                                    <m:chr m:val="̂"/>
                                    <m:ctrlPr>
                                      <a:rPr lang="en-CH" i="1" smtClean="0">
                                        <a:latin typeface="Cambria Math" panose="02040503050406030204" pitchFamily="18" charset="0"/>
                                      </a:rPr>
                                    </m:ctrlPr>
                                  </m:accPr>
                                  <m:e>
                                    <m:r>
                                      <a:rPr lang="tr-TR" b="0" i="1" smtClean="0">
                                        <a:latin typeface="Cambria Math" panose="02040503050406030204" pitchFamily="18" charset="0"/>
                                      </a:rPr>
                                      <m:t>h</m:t>
                                    </m:r>
                                  </m:e>
                                </m:acc>
                                <m:r>
                                  <a:rPr lang="tr-TR" b="0" i="1" smtClean="0">
                                    <a:latin typeface="Cambria Math" panose="02040503050406030204" pitchFamily="18" charset="0"/>
                                  </a:rPr>
                                  <m:t>(</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𝜆</m:t>
                                    </m:r>
                                  </m:e>
                                  <m:sub>
                                    <m:r>
                                      <a:rPr lang="tr-TR" b="0" i="1" smtClean="0">
                                        <a:latin typeface="Cambria Math" panose="02040503050406030204" pitchFamily="18" charset="0"/>
                                      </a:rPr>
                                      <m:t>𝑁</m:t>
                                    </m:r>
                                    <m:r>
                                      <a:rPr lang="tr-TR" b="0" i="1" smtClean="0">
                                        <a:latin typeface="Cambria Math" panose="02040503050406030204" pitchFamily="18" charset="0"/>
                                      </a:rPr>
                                      <m:t>−1</m:t>
                                    </m:r>
                                  </m:sub>
                                </m:sSub>
                                <m:r>
                                  <a:rPr lang="tr-TR" b="0" i="1" smtClean="0">
                                    <a:latin typeface="Cambria Math" panose="02040503050406030204" pitchFamily="18" charset="0"/>
                                  </a:rPr>
                                  <m:t>)</m:t>
                                </m:r>
                              </m:e>
                            </m:mr>
                          </m:m>
                        </m:e>
                      </m:d>
                      <m:sSup>
                        <m:sSupPr>
                          <m:ctrlPr>
                            <a:rPr lang="tr-TR" b="0" i="1" smtClean="0">
                              <a:latin typeface="Cambria Math" panose="02040503050406030204" pitchFamily="18" charset="0"/>
                            </a:rPr>
                          </m:ctrlPr>
                        </m:sSupPr>
                        <m:e>
                          <m:r>
                            <a:rPr lang="tr-TR" b="0" i="1" smtClean="0">
                              <a:latin typeface="Cambria Math" panose="02040503050406030204" pitchFamily="18" charset="0"/>
                            </a:rPr>
                            <m:t>𝑈</m:t>
                          </m:r>
                        </m:e>
                        <m:sup>
                          <m:r>
                            <a:rPr lang="tr-TR" b="0" i="1" smtClean="0">
                              <a:latin typeface="Cambria Math" panose="02040503050406030204" pitchFamily="18" charset="0"/>
                            </a:rPr>
                            <m:t>𝑇</m:t>
                          </m:r>
                        </m:sup>
                      </m:sSup>
                    </m:oMath>
                  </m:oMathPara>
                </a14:m>
                <a:endParaRPr lang="tr-TR" b="0" i="1" dirty="0">
                  <a:latin typeface="Cambria Math" panose="02040503050406030204" pitchFamily="18" charset="0"/>
                  <a:ea typeface="Cambria Math" panose="02040503050406030204" pitchFamily="18" charset="0"/>
                </a:endParaRPr>
              </a:p>
            </p:txBody>
          </p:sp>
        </mc:Choice>
        <mc:Fallback>
          <p:sp>
            <p:nvSpPr>
              <p:cNvPr id="3" name="Content Placeholder 2">
                <a:extLst>
                  <a:ext uri="{FF2B5EF4-FFF2-40B4-BE49-F238E27FC236}">
                    <a16:creationId xmlns:a16="http://schemas.microsoft.com/office/drawing/2014/main" id="{CEBA503C-E029-284E-A56C-5AF9CC1C062F}"/>
                  </a:ext>
                </a:extLst>
              </p:cNvPr>
              <p:cNvSpPr>
                <a:spLocks noGrp="1" noRot="1" noChangeAspect="1" noMove="1" noResize="1" noEditPoints="1" noAdjustHandles="1" noChangeArrowheads="1" noChangeShapeType="1" noTextEdit="1"/>
              </p:cNvSpPr>
              <p:nvPr>
                <p:ph idx="1"/>
              </p:nvPr>
            </p:nvSpPr>
            <p:spPr>
              <a:blipFill>
                <a:blip r:embed="rId2"/>
                <a:stretch>
                  <a:fillRect l="-1086" t="-2326"/>
                </a:stretch>
              </a:blipFill>
            </p:spPr>
            <p:txBody>
              <a:bodyPr/>
              <a:lstStyle/>
              <a:p>
                <a:r>
                  <a:rPr lang="en-CH">
                    <a:noFill/>
                  </a:rPr>
                  <a:t> </a:t>
                </a:r>
              </a:p>
            </p:txBody>
          </p:sp>
        </mc:Fallback>
      </mc:AlternateContent>
    </p:spTree>
    <p:extLst>
      <p:ext uri="{BB962C8B-B14F-4D97-AF65-F5344CB8AC3E}">
        <p14:creationId xmlns:p14="http://schemas.microsoft.com/office/powerpoint/2010/main" val="146753638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71FE3B-FB10-6742-832C-5384B046D76F}"/>
              </a:ext>
            </a:extLst>
          </p:cNvPr>
          <p:cNvSpPr>
            <a:spLocks noGrp="1"/>
          </p:cNvSpPr>
          <p:nvPr>
            <p:ph type="title"/>
          </p:nvPr>
        </p:nvSpPr>
        <p:spPr/>
        <p:txBody>
          <a:bodyPr/>
          <a:lstStyle/>
          <a:p>
            <a:r>
              <a:rPr lang="en-CH" b="1" dirty="0"/>
              <a:t>Frequency Filtering</a:t>
            </a:r>
            <a:endParaRPr lang="en-CH"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CEBA503C-E029-284E-A56C-5AF9CC1C062F}"/>
                  </a:ext>
                </a:extLst>
              </p:cNvPr>
              <p:cNvSpPr>
                <a:spLocks noGrp="1"/>
              </p:cNvSpPr>
              <p:nvPr>
                <p:ph idx="1"/>
              </p:nvPr>
            </p:nvSpPr>
            <p:spPr/>
            <p:txBody>
              <a:bodyPr>
                <a:normAutofit/>
              </a:bodyPr>
              <a:lstStyle/>
              <a:p>
                <a:r>
                  <a:rPr lang="en-CH" dirty="0"/>
                  <a:t>Basic graph spectral filtering can be used to implement discrete filtering techniques such as Gaussian smoothing, bilateral filtering, total variation filtering, anisotropic diffusion, non-local means filtering</a:t>
                </a:r>
              </a:p>
              <a:p>
                <a:endParaRPr lang="en-CH" dirty="0"/>
              </a:p>
              <a:p>
                <a:r>
                  <a:rPr lang="en-CH" dirty="0"/>
                  <a:t>Many of these filters arise as solutions to variational problems to regularize ill-posed inverser problems such as denoising, inpainting, super-resolution.</a:t>
                </a:r>
              </a:p>
              <a:p>
                <a:r>
                  <a:rPr lang="en-CH" dirty="0"/>
                  <a:t>One example of Discrete regularization framework:</a:t>
                </a:r>
              </a:p>
              <a:p>
                <a:pPr marL="0" indent="0">
                  <a:buNone/>
                </a:pPr>
                <a14:m>
                  <m:oMathPara xmlns:m="http://schemas.openxmlformats.org/officeDocument/2006/math">
                    <m:oMathParaPr>
                      <m:jc m:val="centerGroup"/>
                    </m:oMathParaPr>
                    <m:oMath xmlns:m="http://schemas.openxmlformats.org/officeDocument/2006/math">
                      <m:func>
                        <m:funcPr>
                          <m:ctrlPr>
                            <a:rPr lang="tr-TR" b="0" i="1" smtClean="0">
                              <a:latin typeface="Cambria Math" panose="02040503050406030204" pitchFamily="18" charset="0"/>
                            </a:rPr>
                          </m:ctrlPr>
                        </m:funcPr>
                        <m:fName>
                          <m:limLow>
                            <m:limLowPr>
                              <m:ctrlPr>
                                <a:rPr lang="tr-TR" b="0" i="1" smtClean="0">
                                  <a:latin typeface="Cambria Math" panose="02040503050406030204" pitchFamily="18" charset="0"/>
                                </a:rPr>
                              </m:ctrlPr>
                            </m:limLowPr>
                            <m:e>
                              <m:r>
                                <m:rPr>
                                  <m:sty m:val="p"/>
                                </m:rPr>
                                <a:rPr lang="tr-TR" b="0" i="0" smtClean="0">
                                  <a:latin typeface="Cambria Math" panose="02040503050406030204" pitchFamily="18" charset="0"/>
                                </a:rPr>
                                <m:t>min</m:t>
                              </m:r>
                            </m:e>
                            <m:lim>
                              <m:r>
                                <a:rPr lang="tr-TR" b="0" i="1" smtClean="0">
                                  <a:latin typeface="Cambria Math" panose="02040503050406030204" pitchFamily="18" charset="0"/>
                                </a:rPr>
                                <m:t>𝑓</m:t>
                              </m:r>
                            </m:lim>
                          </m:limLow>
                        </m:fName>
                        <m:e>
                          <m:d>
                            <m:dPr>
                              <m:begChr m:val="{"/>
                              <m:endChr m:val="}"/>
                              <m:ctrlPr>
                                <a:rPr lang="tr-TR" b="0" i="1" smtClean="0">
                                  <a:latin typeface="Cambria Math" panose="02040503050406030204" pitchFamily="18" charset="0"/>
                                </a:rPr>
                              </m:ctrlPr>
                            </m:dPr>
                            <m:e>
                              <m:sSubSup>
                                <m:sSubSupPr>
                                  <m:ctrlPr>
                                    <a:rPr lang="tr-TR" b="0" i="1" smtClean="0">
                                      <a:latin typeface="Cambria Math" panose="02040503050406030204" pitchFamily="18" charset="0"/>
                                    </a:rPr>
                                  </m:ctrlPr>
                                </m:sSubSupPr>
                                <m:e>
                                  <m:d>
                                    <m:dPr>
                                      <m:begChr m:val="‖"/>
                                      <m:endChr m:val="‖"/>
                                      <m:ctrlPr>
                                        <a:rPr lang="tr-TR" b="0" i="1" smtClean="0">
                                          <a:latin typeface="Cambria Math" panose="02040503050406030204" pitchFamily="18" charset="0"/>
                                        </a:rPr>
                                      </m:ctrlPr>
                                    </m:dPr>
                                    <m:e>
                                      <m:r>
                                        <a:rPr lang="tr-TR" b="0" i="1" smtClean="0">
                                          <a:latin typeface="Cambria Math" panose="02040503050406030204" pitchFamily="18" charset="0"/>
                                        </a:rPr>
                                        <m:t>𝑓</m:t>
                                      </m:r>
                                      <m:r>
                                        <a:rPr lang="tr-TR" b="0" i="1" smtClean="0">
                                          <a:latin typeface="Cambria Math" panose="02040503050406030204" pitchFamily="18" charset="0"/>
                                        </a:rPr>
                                        <m:t>−</m:t>
                                      </m:r>
                                      <m:r>
                                        <a:rPr lang="tr-TR" b="0" i="1" smtClean="0">
                                          <a:latin typeface="Cambria Math" panose="02040503050406030204" pitchFamily="18" charset="0"/>
                                        </a:rPr>
                                        <m:t>𝑦</m:t>
                                      </m:r>
                                    </m:e>
                                  </m:d>
                                </m:e>
                                <m:sub>
                                  <m:r>
                                    <a:rPr lang="tr-TR" b="0" i="1" smtClean="0">
                                      <a:latin typeface="Cambria Math" panose="02040503050406030204" pitchFamily="18" charset="0"/>
                                    </a:rPr>
                                    <m:t>2</m:t>
                                  </m:r>
                                </m:sub>
                                <m:sup>
                                  <m:r>
                                    <a:rPr lang="tr-TR" b="0" i="1" smtClean="0">
                                      <a:latin typeface="Cambria Math" panose="02040503050406030204" pitchFamily="18" charset="0"/>
                                    </a:rPr>
                                    <m:t>2</m:t>
                                  </m:r>
                                </m:sup>
                              </m:sSubSup>
                              <m:r>
                                <a:rPr lang="tr-TR" b="0" i="1" smtClean="0">
                                  <a:latin typeface="Cambria Math" panose="02040503050406030204" pitchFamily="18" charset="0"/>
                                </a:rPr>
                                <m:t>+</m:t>
                              </m:r>
                              <m:r>
                                <a:rPr lang="tr-TR" b="0" i="1" smtClean="0">
                                  <a:latin typeface="Cambria Math" panose="02040503050406030204" pitchFamily="18" charset="0"/>
                                </a:rPr>
                                <m:t>𝛾</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𝑆</m:t>
                                  </m:r>
                                </m:e>
                                <m:sub>
                                  <m:r>
                                    <a:rPr lang="tr-TR" b="0" i="1" smtClean="0">
                                      <a:latin typeface="Cambria Math" panose="02040503050406030204" pitchFamily="18" charset="0"/>
                                    </a:rPr>
                                    <m:t>𝑝</m:t>
                                  </m:r>
                                </m:sub>
                              </m:sSub>
                              <m:r>
                                <a:rPr lang="tr-TR" b="0" i="1" smtClean="0">
                                  <a:latin typeface="Cambria Math" panose="02040503050406030204" pitchFamily="18" charset="0"/>
                                </a:rPr>
                                <m:t>(</m:t>
                              </m:r>
                              <m:r>
                                <a:rPr lang="tr-TR" b="0" i="1" smtClean="0">
                                  <a:latin typeface="Cambria Math" panose="02040503050406030204" pitchFamily="18" charset="0"/>
                                </a:rPr>
                                <m:t>𝑓</m:t>
                              </m:r>
                              <m:r>
                                <a:rPr lang="tr-TR" b="0" i="1" smtClean="0">
                                  <a:latin typeface="Cambria Math" panose="02040503050406030204" pitchFamily="18" charset="0"/>
                                </a:rPr>
                                <m:t>)</m:t>
                              </m:r>
                            </m:e>
                          </m:d>
                        </m:e>
                      </m:func>
                    </m:oMath>
                  </m:oMathPara>
                </a14:m>
                <a:endParaRPr lang="en-CH" dirty="0"/>
              </a:p>
              <a:p>
                <a:endParaRPr lang="en-CH" dirty="0"/>
              </a:p>
            </p:txBody>
          </p:sp>
        </mc:Choice>
        <mc:Fallback>
          <p:sp>
            <p:nvSpPr>
              <p:cNvPr id="3" name="Content Placeholder 2">
                <a:extLst>
                  <a:ext uri="{FF2B5EF4-FFF2-40B4-BE49-F238E27FC236}">
                    <a16:creationId xmlns:a16="http://schemas.microsoft.com/office/drawing/2014/main" id="{CEBA503C-E029-284E-A56C-5AF9CC1C062F}"/>
                  </a:ext>
                </a:extLst>
              </p:cNvPr>
              <p:cNvSpPr>
                <a:spLocks noGrp="1" noRot="1" noChangeAspect="1" noMove="1" noResize="1" noEditPoints="1" noAdjustHandles="1" noChangeArrowheads="1" noChangeShapeType="1" noTextEdit="1"/>
              </p:cNvSpPr>
              <p:nvPr>
                <p:ph idx="1"/>
              </p:nvPr>
            </p:nvSpPr>
            <p:spPr>
              <a:blipFill>
                <a:blip r:embed="rId2"/>
                <a:stretch>
                  <a:fillRect l="-1086" t="-2326" r="-1086"/>
                </a:stretch>
              </a:blipFill>
            </p:spPr>
            <p:txBody>
              <a:bodyPr/>
              <a:lstStyle/>
              <a:p>
                <a:r>
                  <a:rPr lang="en-CH">
                    <a:noFill/>
                  </a:rPr>
                  <a:t> </a:t>
                </a:r>
              </a:p>
            </p:txBody>
          </p:sp>
        </mc:Fallback>
      </mc:AlternateContent>
    </p:spTree>
    <p:extLst>
      <p:ext uri="{BB962C8B-B14F-4D97-AF65-F5344CB8AC3E}">
        <p14:creationId xmlns:p14="http://schemas.microsoft.com/office/powerpoint/2010/main" val="367250474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5FD458-437C-D349-A285-9CB763B4E367}"/>
              </a:ext>
            </a:extLst>
          </p:cNvPr>
          <p:cNvSpPr>
            <a:spLocks noGrp="1"/>
          </p:cNvSpPr>
          <p:nvPr>
            <p:ph type="title"/>
          </p:nvPr>
        </p:nvSpPr>
        <p:spPr/>
        <p:txBody>
          <a:bodyPr/>
          <a:lstStyle/>
          <a:p>
            <a:r>
              <a:rPr lang="en-CH" b="1" dirty="0"/>
              <a:t>Example – Tikhonov Regularization</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1718626-8DC2-6E46-A672-8EC2D40671B4}"/>
                  </a:ext>
                </a:extLst>
              </p:cNvPr>
              <p:cNvSpPr>
                <a:spLocks noGrp="1"/>
              </p:cNvSpPr>
              <p:nvPr>
                <p:ph idx="1"/>
              </p:nvPr>
            </p:nvSpPr>
            <p:spPr/>
            <p:txBody>
              <a:bodyPr/>
              <a:lstStyle/>
              <a:p>
                <a:r>
                  <a:rPr lang="en-CH" dirty="0"/>
                  <a:t>A noisy graph signal </a:t>
                </a:r>
                <a14:m>
                  <m:oMath xmlns:m="http://schemas.openxmlformats.org/officeDocument/2006/math">
                    <m:r>
                      <a:rPr lang="tr-TR" b="0" i="1" smtClean="0">
                        <a:latin typeface="Cambria Math" panose="02040503050406030204" pitchFamily="18" charset="0"/>
                      </a:rPr>
                      <m:t>𝑦</m:t>
                    </m:r>
                    <m:r>
                      <a:rPr lang="tr-TR" b="0" i="1" smtClean="0">
                        <a:latin typeface="Cambria Math" panose="02040503050406030204" pitchFamily="18" charset="0"/>
                      </a:rPr>
                      <m:t>=</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𝑓</m:t>
                        </m:r>
                      </m:e>
                      <m:sub>
                        <m:r>
                          <a:rPr lang="tr-TR" b="0" i="1" smtClean="0">
                            <a:latin typeface="Cambria Math" panose="02040503050406030204" pitchFamily="18" charset="0"/>
                          </a:rPr>
                          <m:t>0</m:t>
                        </m:r>
                      </m:sub>
                    </m:sSub>
                    <m:r>
                      <a:rPr lang="tr-TR" b="0" i="1" smtClean="0">
                        <a:latin typeface="Cambria Math" panose="02040503050406030204" pitchFamily="18" charset="0"/>
                      </a:rPr>
                      <m:t>+</m:t>
                    </m:r>
                    <m:r>
                      <a:rPr lang="tr-TR" b="0" i="1" smtClean="0">
                        <a:latin typeface="Cambria Math" panose="02040503050406030204" pitchFamily="18" charset="0"/>
                      </a:rPr>
                      <m:t>𝜂</m:t>
                    </m:r>
                  </m:oMath>
                </a14:m>
                <a:r>
                  <a:rPr lang="en-CH" dirty="0"/>
                  <a:t>, where </a:t>
                </a:r>
                <a14:m>
                  <m:oMath xmlns:m="http://schemas.openxmlformats.org/officeDocument/2006/math">
                    <m:r>
                      <a:rPr lang="tr-TR" b="0" i="1" smtClean="0">
                        <a:latin typeface="Cambria Math" panose="02040503050406030204" pitchFamily="18" charset="0"/>
                      </a:rPr>
                      <m:t>𝜂</m:t>
                    </m:r>
                  </m:oMath>
                </a14:m>
                <a:r>
                  <a:rPr lang="en-CH" dirty="0"/>
                  <a:t> is uncorrelated additive Gaussian noise and we wish to recover</a:t>
                </a:r>
                <a:r>
                  <a:rPr lang="tr-TR" b="0" dirty="0"/>
                  <a:t> </a:t>
                </a:r>
                <a14:m>
                  <m:oMath xmlns:m="http://schemas.openxmlformats.org/officeDocument/2006/math">
                    <m:sSub>
                      <m:sSubPr>
                        <m:ctrlPr>
                          <a:rPr lang="tr-TR" b="0" i="1" smtClean="0">
                            <a:latin typeface="Cambria Math" panose="02040503050406030204" pitchFamily="18" charset="0"/>
                          </a:rPr>
                        </m:ctrlPr>
                      </m:sSubPr>
                      <m:e>
                        <m:r>
                          <a:rPr lang="tr-TR" b="0" i="1" smtClean="0">
                            <a:latin typeface="Cambria Math" panose="02040503050406030204" pitchFamily="18" charset="0"/>
                          </a:rPr>
                          <m:t>𝑓</m:t>
                        </m:r>
                      </m:e>
                      <m:sub>
                        <m:r>
                          <a:rPr lang="tr-TR" b="0" i="1" smtClean="0">
                            <a:latin typeface="Cambria Math" panose="02040503050406030204" pitchFamily="18" charset="0"/>
                          </a:rPr>
                          <m:t>0</m:t>
                        </m:r>
                      </m:sub>
                    </m:sSub>
                  </m:oMath>
                </a14:m>
                <a:endParaRPr lang="en-CH" dirty="0"/>
              </a:p>
              <a:p>
                <a:r>
                  <a:rPr lang="en-CH" dirty="0"/>
                  <a:t>To enforce a priori information that </a:t>
                </a:r>
                <a14:m>
                  <m:oMath xmlns:m="http://schemas.openxmlformats.org/officeDocument/2006/math">
                    <m:sSub>
                      <m:sSubPr>
                        <m:ctrlPr>
                          <a:rPr lang="tr-TR" b="0" i="1" smtClean="0">
                            <a:latin typeface="Cambria Math" panose="02040503050406030204" pitchFamily="18" charset="0"/>
                          </a:rPr>
                        </m:ctrlPr>
                      </m:sSubPr>
                      <m:e>
                        <m:r>
                          <a:rPr lang="tr-TR" b="0" i="1" smtClean="0">
                            <a:latin typeface="Cambria Math" panose="02040503050406030204" pitchFamily="18" charset="0"/>
                          </a:rPr>
                          <m:t>𝑓</m:t>
                        </m:r>
                      </m:e>
                      <m:sub>
                        <m:r>
                          <a:rPr lang="tr-TR" b="0" i="1" smtClean="0">
                            <a:latin typeface="Cambria Math" panose="02040503050406030204" pitchFamily="18" charset="0"/>
                          </a:rPr>
                          <m:t>0</m:t>
                        </m:r>
                      </m:sub>
                    </m:sSub>
                  </m:oMath>
                </a14:m>
                <a:r>
                  <a:rPr lang="en-CH" dirty="0"/>
                  <a:t> is smooth wrt to the underlying graph, we include a regularization term of the form </a:t>
                </a:r>
                <a14:m>
                  <m:oMath xmlns:m="http://schemas.openxmlformats.org/officeDocument/2006/math">
                    <m:sSup>
                      <m:sSupPr>
                        <m:ctrlPr>
                          <a:rPr lang="tr-TR" i="1" smtClean="0">
                            <a:latin typeface="Cambria Math" panose="02040503050406030204" pitchFamily="18" charset="0"/>
                          </a:rPr>
                        </m:ctrlPr>
                      </m:sSupPr>
                      <m:e>
                        <m:r>
                          <m:rPr>
                            <m:nor/>
                          </m:rPr>
                          <a:rPr lang="tr-TR" b="0" i="0" smtClean="0"/>
                          <m:t>f</m:t>
                        </m:r>
                      </m:e>
                      <m:sup>
                        <m:r>
                          <a:rPr lang="tr-TR" b="0" i="1" smtClean="0">
                            <a:latin typeface="Cambria Math" panose="02040503050406030204" pitchFamily="18" charset="0"/>
                          </a:rPr>
                          <m:t>𝑇</m:t>
                        </m:r>
                      </m:sup>
                    </m:sSup>
                    <m:r>
                      <m:rPr>
                        <m:nor/>
                      </m:rPr>
                      <a:rPr lang="en-GB" smtClean="0"/>
                      <m:t>Ł</m:t>
                    </m:r>
                    <m:r>
                      <m:rPr>
                        <m:nor/>
                      </m:rPr>
                      <a:rPr lang="tr-TR" b="0" i="0" smtClean="0"/>
                      <m:t>f</m:t>
                    </m:r>
                  </m:oMath>
                </a14:m>
                <a:endParaRPr lang="tr-TR" b="0" dirty="0"/>
              </a:p>
              <a:p>
                <a:r>
                  <a:rPr lang="en-CH" dirty="0"/>
                  <a:t>Solve</a:t>
                </a:r>
              </a:p>
              <a:p>
                <a:pPr marL="0" indent="0">
                  <a:buNone/>
                </a:pPr>
                <a14:m>
                  <m:oMathPara xmlns:m="http://schemas.openxmlformats.org/officeDocument/2006/math">
                    <m:oMathParaPr>
                      <m:jc m:val="centerGroup"/>
                    </m:oMathParaPr>
                    <m:oMath xmlns:m="http://schemas.openxmlformats.org/officeDocument/2006/math">
                      <m:func>
                        <m:funcPr>
                          <m:ctrlPr>
                            <a:rPr lang="tr-TR" b="0" i="1" smtClean="0">
                              <a:latin typeface="Cambria Math" panose="02040503050406030204" pitchFamily="18" charset="0"/>
                            </a:rPr>
                          </m:ctrlPr>
                        </m:funcPr>
                        <m:fName>
                          <m:limLow>
                            <m:limLowPr>
                              <m:ctrlPr>
                                <a:rPr lang="tr-TR" b="0" i="1" smtClean="0">
                                  <a:latin typeface="Cambria Math" panose="02040503050406030204" pitchFamily="18" charset="0"/>
                                </a:rPr>
                              </m:ctrlPr>
                            </m:limLowPr>
                            <m:e>
                              <m:r>
                                <m:rPr>
                                  <m:sty m:val="p"/>
                                </m:rPr>
                                <a:rPr lang="tr-TR" b="0" i="0" smtClean="0">
                                  <a:latin typeface="Cambria Math" panose="02040503050406030204" pitchFamily="18" charset="0"/>
                                </a:rPr>
                                <m:t>min</m:t>
                              </m:r>
                            </m:e>
                            <m:lim>
                              <m:r>
                                <a:rPr lang="tr-TR" b="0" i="1" smtClean="0">
                                  <a:latin typeface="Cambria Math" panose="02040503050406030204" pitchFamily="18" charset="0"/>
                                </a:rPr>
                                <m:t>𝑓</m:t>
                              </m:r>
                            </m:lim>
                          </m:limLow>
                        </m:fName>
                        <m:e>
                          <m:d>
                            <m:dPr>
                              <m:begChr m:val="{"/>
                              <m:endChr m:val="}"/>
                              <m:ctrlPr>
                                <a:rPr lang="tr-TR" b="0" i="1" smtClean="0">
                                  <a:latin typeface="Cambria Math" panose="02040503050406030204" pitchFamily="18" charset="0"/>
                                </a:rPr>
                              </m:ctrlPr>
                            </m:dPr>
                            <m:e>
                              <m:sSubSup>
                                <m:sSubSupPr>
                                  <m:ctrlPr>
                                    <a:rPr lang="tr-TR" b="0" i="1" smtClean="0">
                                      <a:latin typeface="Cambria Math" panose="02040503050406030204" pitchFamily="18" charset="0"/>
                                    </a:rPr>
                                  </m:ctrlPr>
                                </m:sSubSupPr>
                                <m:e>
                                  <m:d>
                                    <m:dPr>
                                      <m:begChr m:val="‖"/>
                                      <m:endChr m:val="‖"/>
                                      <m:ctrlPr>
                                        <a:rPr lang="tr-TR" b="0" i="1" smtClean="0">
                                          <a:latin typeface="Cambria Math" panose="02040503050406030204" pitchFamily="18" charset="0"/>
                                        </a:rPr>
                                      </m:ctrlPr>
                                    </m:dPr>
                                    <m:e>
                                      <m:r>
                                        <a:rPr lang="tr-TR" b="0" i="1" smtClean="0">
                                          <a:latin typeface="Cambria Math" panose="02040503050406030204" pitchFamily="18" charset="0"/>
                                        </a:rPr>
                                        <m:t>𝑓</m:t>
                                      </m:r>
                                      <m:r>
                                        <a:rPr lang="tr-TR" b="0" i="1" smtClean="0">
                                          <a:latin typeface="Cambria Math" panose="02040503050406030204" pitchFamily="18" charset="0"/>
                                        </a:rPr>
                                        <m:t>−</m:t>
                                      </m:r>
                                      <m:r>
                                        <a:rPr lang="tr-TR" b="0" i="1" smtClean="0">
                                          <a:latin typeface="Cambria Math" panose="02040503050406030204" pitchFamily="18" charset="0"/>
                                        </a:rPr>
                                        <m:t>𝑦</m:t>
                                      </m:r>
                                    </m:e>
                                  </m:d>
                                </m:e>
                                <m:sub>
                                  <m:r>
                                    <a:rPr lang="tr-TR" b="0" i="1" smtClean="0">
                                      <a:latin typeface="Cambria Math" panose="02040503050406030204" pitchFamily="18" charset="0"/>
                                    </a:rPr>
                                    <m:t>2</m:t>
                                  </m:r>
                                </m:sub>
                                <m:sup>
                                  <m:r>
                                    <a:rPr lang="tr-TR" b="0" i="1" smtClean="0">
                                      <a:latin typeface="Cambria Math" panose="02040503050406030204" pitchFamily="18" charset="0"/>
                                    </a:rPr>
                                    <m:t>2</m:t>
                                  </m:r>
                                </m:sup>
                              </m:sSubSup>
                              <m:r>
                                <a:rPr lang="tr-TR" b="0" i="1" smtClean="0">
                                  <a:latin typeface="Cambria Math" panose="02040503050406030204" pitchFamily="18" charset="0"/>
                                </a:rPr>
                                <m:t>+</m:t>
                              </m:r>
                              <m:r>
                                <a:rPr lang="tr-TR" b="0" i="1" smtClean="0">
                                  <a:latin typeface="Cambria Math" panose="02040503050406030204" pitchFamily="18" charset="0"/>
                                </a:rPr>
                                <m:t>𝛾</m:t>
                              </m:r>
                              <m:sSup>
                                <m:sSupPr>
                                  <m:ctrlPr>
                                    <a:rPr lang="tr-TR" i="1" smtClean="0">
                                      <a:latin typeface="Cambria Math" panose="02040503050406030204" pitchFamily="18" charset="0"/>
                                    </a:rPr>
                                  </m:ctrlPr>
                                </m:sSupPr>
                                <m:e>
                                  <m:r>
                                    <m:rPr>
                                      <m:nor/>
                                    </m:rPr>
                                    <a:rPr lang="tr-TR" b="0" i="0" smtClean="0"/>
                                    <m:t>f</m:t>
                                  </m:r>
                                </m:e>
                                <m:sup>
                                  <m:r>
                                    <a:rPr lang="tr-TR" b="0" i="1" smtClean="0">
                                      <a:latin typeface="Cambria Math" panose="02040503050406030204" pitchFamily="18" charset="0"/>
                                    </a:rPr>
                                    <m:t>𝑇</m:t>
                                  </m:r>
                                </m:sup>
                              </m:sSup>
                              <m:r>
                                <m:rPr>
                                  <m:nor/>
                                </m:rPr>
                                <a:rPr lang="en-GB" smtClean="0"/>
                                <m:t>Ł</m:t>
                              </m:r>
                              <m:r>
                                <m:rPr>
                                  <m:nor/>
                                </m:rPr>
                                <a:rPr lang="tr-TR" b="0" i="0" smtClean="0"/>
                                <m:t>f</m:t>
                              </m:r>
                              <m:r>
                                <m:rPr>
                                  <m:nor/>
                                </m:rPr>
                                <a:rPr lang="tr-TR" b="0" dirty="0"/>
                                <m:t> </m:t>
                              </m:r>
                            </m:e>
                          </m:d>
                        </m:e>
                      </m:func>
                    </m:oMath>
                  </m:oMathPara>
                </a14:m>
                <a:endParaRPr lang="en-CH" dirty="0"/>
              </a:p>
              <a:p>
                <a:pPr marL="0" indent="0">
                  <a:buNone/>
                </a:pPr>
                <a:endParaRPr lang="en-CH" dirty="0"/>
              </a:p>
            </p:txBody>
          </p:sp>
        </mc:Choice>
        <mc:Fallback>
          <p:sp>
            <p:nvSpPr>
              <p:cNvPr id="3" name="Content Placeholder 2">
                <a:extLst>
                  <a:ext uri="{FF2B5EF4-FFF2-40B4-BE49-F238E27FC236}">
                    <a16:creationId xmlns:a16="http://schemas.microsoft.com/office/drawing/2014/main" id="{21718626-8DC2-6E46-A672-8EC2D40671B4}"/>
                  </a:ext>
                </a:extLst>
              </p:cNvPr>
              <p:cNvSpPr>
                <a:spLocks noGrp="1" noRot="1" noChangeAspect="1" noMove="1" noResize="1" noEditPoints="1" noAdjustHandles="1" noChangeArrowheads="1" noChangeShapeType="1" noTextEdit="1"/>
              </p:cNvSpPr>
              <p:nvPr>
                <p:ph idx="1"/>
              </p:nvPr>
            </p:nvSpPr>
            <p:spPr>
              <a:blipFill>
                <a:blip r:embed="rId2"/>
                <a:stretch>
                  <a:fillRect l="-1086" t="-2326" r="-1809"/>
                </a:stretch>
              </a:blipFill>
            </p:spPr>
            <p:txBody>
              <a:bodyPr/>
              <a:lstStyle/>
              <a:p>
                <a:r>
                  <a:rPr lang="en-CH">
                    <a:noFill/>
                  </a:rPr>
                  <a:t> </a:t>
                </a:r>
              </a:p>
            </p:txBody>
          </p:sp>
        </mc:Fallback>
      </mc:AlternateContent>
    </p:spTree>
    <p:extLst>
      <p:ext uri="{BB962C8B-B14F-4D97-AF65-F5344CB8AC3E}">
        <p14:creationId xmlns:p14="http://schemas.microsoft.com/office/powerpoint/2010/main" val="238317411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5FD458-437C-D349-A285-9CB763B4E367}"/>
              </a:ext>
            </a:extLst>
          </p:cNvPr>
          <p:cNvSpPr>
            <a:spLocks noGrp="1"/>
          </p:cNvSpPr>
          <p:nvPr>
            <p:ph type="title"/>
          </p:nvPr>
        </p:nvSpPr>
        <p:spPr/>
        <p:txBody>
          <a:bodyPr/>
          <a:lstStyle/>
          <a:p>
            <a:r>
              <a:rPr lang="en-CH" b="1" dirty="0"/>
              <a:t>Example – Tikhonov Regularization</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1718626-8DC2-6E46-A672-8EC2D40671B4}"/>
                  </a:ext>
                </a:extLst>
              </p:cNvPr>
              <p:cNvSpPr>
                <a:spLocks noGrp="1"/>
              </p:cNvSpPr>
              <p:nvPr>
                <p:ph idx="1"/>
              </p:nvPr>
            </p:nvSpPr>
            <p:spPr/>
            <p:txBody>
              <a:bodyPr/>
              <a:lstStyle/>
              <a:p>
                <a:pPr marL="0" indent="0">
                  <a:buNone/>
                </a:pPr>
                <a14:m>
                  <m:oMathPara xmlns:m="http://schemas.openxmlformats.org/officeDocument/2006/math">
                    <m:oMathParaPr>
                      <m:jc m:val="centerGroup"/>
                    </m:oMathParaPr>
                    <m:oMath xmlns:m="http://schemas.openxmlformats.org/officeDocument/2006/math">
                      <m:func>
                        <m:funcPr>
                          <m:ctrlPr>
                            <a:rPr lang="tr-TR" b="0" i="1" smtClean="0">
                              <a:latin typeface="Cambria Math" panose="02040503050406030204" pitchFamily="18" charset="0"/>
                            </a:rPr>
                          </m:ctrlPr>
                        </m:funcPr>
                        <m:fName>
                          <m:limLow>
                            <m:limLowPr>
                              <m:ctrlPr>
                                <a:rPr lang="tr-TR" b="0" i="1" smtClean="0">
                                  <a:latin typeface="Cambria Math" panose="02040503050406030204" pitchFamily="18" charset="0"/>
                                </a:rPr>
                              </m:ctrlPr>
                            </m:limLowPr>
                            <m:e>
                              <m:r>
                                <m:rPr>
                                  <m:sty m:val="p"/>
                                </m:rPr>
                                <a:rPr lang="tr-TR" b="0" i="0" smtClean="0">
                                  <a:latin typeface="Cambria Math" panose="02040503050406030204" pitchFamily="18" charset="0"/>
                                </a:rPr>
                                <m:t>min</m:t>
                              </m:r>
                            </m:e>
                            <m:lim>
                              <m:r>
                                <a:rPr lang="tr-TR" b="0" i="1" smtClean="0">
                                  <a:latin typeface="Cambria Math" panose="02040503050406030204" pitchFamily="18" charset="0"/>
                                </a:rPr>
                                <m:t>𝑓</m:t>
                              </m:r>
                            </m:lim>
                          </m:limLow>
                        </m:fName>
                        <m:e>
                          <m:d>
                            <m:dPr>
                              <m:begChr m:val="{"/>
                              <m:endChr m:val="}"/>
                              <m:ctrlPr>
                                <a:rPr lang="tr-TR" b="0" i="1" smtClean="0">
                                  <a:latin typeface="Cambria Math" panose="02040503050406030204" pitchFamily="18" charset="0"/>
                                </a:rPr>
                              </m:ctrlPr>
                            </m:dPr>
                            <m:e>
                              <m:sSubSup>
                                <m:sSubSupPr>
                                  <m:ctrlPr>
                                    <a:rPr lang="tr-TR" b="0" i="1" smtClean="0">
                                      <a:latin typeface="Cambria Math" panose="02040503050406030204" pitchFamily="18" charset="0"/>
                                    </a:rPr>
                                  </m:ctrlPr>
                                </m:sSubSupPr>
                                <m:e>
                                  <m:d>
                                    <m:dPr>
                                      <m:begChr m:val="‖"/>
                                      <m:endChr m:val="‖"/>
                                      <m:ctrlPr>
                                        <a:rPr lang="tr-TR" b="0" i="1" smtClean="0">
                                          <a:latin typeface="Cambria Math" panose="02040503050406030204" pitchFamily="18" charset="0"/>
                                        </a:rPr>
                                      </m:ctrlPr>
                                    </m:dPr>
                                    <m:e>
                                      <m:r>
                                        <a:rPr lang="tr-TR" b="0" i="1" smtClean="0">
                                          <a:latin typeface="Cambria Math" panose="02040503050406030204" pitchFamily="18" charset="0"/>
                                        </a:rPr>
                                        <m:t>𝑓</m:t>
                                      </m:r>
                                      <m:r>
                                        <a:rPr lang="tr-TR" b="0" i="1" smtClean="0">
                                          <a:latin typeface="Cambria Math" panose="02040503050406030204" pitchFamily="18" charset="0"/>
                                        </a:rPr>
                                        <m:t>−</m:t>
                                      </m:r>
                                      <m:r>
                                        <a:rPr lang="tr-TR" b="0" i="1" smtClean="0">
                                          <a:latin typeface="Cambria Math" panose="02040503050406030204" pitchFamily="18" charset="0"/>
                                        </a:rPr>
                                        <m:t>𝑦</m:t>
                                      </m:r>
                                    </m:e>
                                  </m:d>
                                </m:e>
                                <m:sub>
                                  <m:r>
                                    <a:rPr lang="tr-TR" b="0" i="1" smtClean="0">
                                      <a:latin typeface="Cambria Math" panose="02040503050406030204" pitchFamily="18" charset="0"/>
                                    </a:rPr>
                                    <m:t>2</m:t>
                                  </m:r>
                                </m:sub>
                                <m:sup>
                                  <m:r>
                                    <a:rPr lang="tr-TR" b="0" i="1" smtClean="0">
                                      <a:latin typeface="Cambria Math" panose="02040503050406030204" pitchFamily="18" charset="0"/>
                                    </a:rPr>
                                    <m:t>2</m:t>
                                  </m:r>
                                </m:sup>
                              </m:sSubSup>
                              <m:r>
                                <a:rPr lang="tr-TR" b="0" i="1" smtClean="0">
                                  <a:latin typeface="Cambria Math" panose="02040503050406030204" pitchFamily="18" charset="0"/>
                                </a:rPr>
                                <m:t>+</m:t>
                              </m:r>
                              <m:r>
                                <a:rPr lang="tr-TR" b="0" i="1" smtClean="0">
                                  <a:latin typeface="Cambria Math" panose="02040503050406030204" pitchFamily="18" charset="0"/>
                                </a:rPr>
                                <m:t>𝛾</m:t>
                              </m:r>
                              <m:sSup>
                                <m:sSupPr>
                                  <m:ctrlPr>
                                    <a:rPr lang="tr-TR" i="1" smtClean="0">
                                      <a:latin typeface="Cambria Math" panose="02040503050406030204" pitchFamily="18" charset="0"/>
                                    </a:rPr>
                                  </m:ctrlPr>
                                </m:sSupPr>
                                <m:e>
                                  <m:r>
                                    <m:rPr>
                                      <m:nor/>
                                    </m:rPr>
                                    <a:rPr lang="tr-TR" b="0" i="0" smtClean="0"/>
                                    <m:t>f</m:t>
                                  </m:r>
                                </m:e>
                                <m:sup>
                                  <m:r>
                                    <a:rPr lang="tr-TR" b="0" i="1" smtClean="0">
                                      <a:latin typeface="Cambria Math" panose="02040503050406030204" pitchFamily="18" charset="0"/>
                                    </a:rPr>
                                    <m:t>𝑇</m:t>
                                  </m:r>
                                </m:sup>
                              </m:sSup>
                              <m:r>
                                <m:rPr>
                                  <m:nor/>
                                </m:rPr>
                                <a:rPr lang="en-GB" smtClean="0"/>
                                <m:t>Ł</m:t>
                              </m:r>
                              <m:r>
                                <m:rPr>
                                  <m:nor/>
                                </m:rPr>
                                <a:rPr lang="tr-TR" b="0" i="0" smtClean="0"/>
                                <m:t>f</m:t>
                              </m:r>
                              <m:r>
                                <m:rPr>
                                  <m:nor/>
                                </m:rPr>
                                <a:rPr lang="tr-TR" b="0" dirty="0"/>
                                <m:t> </m:t>
                              </m:r>
                            </m:e>
                          </m:d>
                        </m:e>
                      </m:func>
                    </m:oMath>
                  </m:oMathPara>
                </a14:m>
                <a:endParaRPr lang="en-CH" dirty="0"/>
              </a:p>
              <a:p>
                <a:r>
                  <a:rPr lang="en-CH" dirty="0"/>
                  <a:t>Optimal reconstruction:</a:t>
                </a:r>
              </a:p>
              <a:p>
                <a:pPr marL="0" indent="0">
                  <a:buNone/>
                </a:pPr>
                <a14:m>
                  <m:oMathPara xmlns:m="http://schemas.openxmlformats.org/officeDocument/2006/math">
                    <m:oMathParaPr>
                      <m:jc m:val="centerGroup"/>
                    </m:oMathParaPr>
                    <m:oMath xmlns:m="http://schemas.openxmlformats.org/officeDocument/2006/math">
                      <m:sSub>
                        <m:sSubPr>
                          <m:ctrlPr>
                            <a:rPr lang="tr-TR" b="0" i="1" smtClean="0">
                              <a:latin typeface="Cambria Math" panose="02040503050406030204" pitchFamily="18" charset="0"/>
                            </a:rPr>
                          </m:ctrlPr>
                        </m:sSubPr>
                        <m:e>
                          <m:r>
                            <a:rPr lang="tr-TR" b="0" i="1" smtClean="0">
                              <a:latin typeface="Cambria Math" panose="02040503050406030204" pitchFamily="18" charset="0"/>
                            </a:rPr>
                            <m:t>𝑓</m:t>
                          </m:r>
                        </m:e>
                        <m:sub>
                          <m:r>
                            <a:rPr lang="tr-TR" b="0" i="1" smtClean="0">
                              <a:latin typeface="Cambria Math" panose="02040503050406030204" pitchFamily="18" charset="0"/>
                            </a:rPr>
                            <m:t>∗</m:t>
                          </m:r>
                        </m:sub>
                      </m:sSub>
                      <m:d>
                        <m:dPr>
                          <m:ctrlPr>
                            <a:rPr lang="tr-TR" b="0" i="1" smtClean="0">
                              <a:latin typeface="Cambria Math" panose="02040503050406030204" pitchFamily="18" charset="0"/>
                            </a:rPr>
                          </m:ctrlPr>
                        </m:dPr>
                        <m:e>
                          <m:r>
                            <a:rPr lang="tr-TR" b="0" i="1" smtClean="0">
                              <a:latin typeface="Cambria Math" panose="02040503050406030204" pitchFamily="18" charset="0"/>
                            </a:rPr>
                            <m:t>𝑖</m:t>
                          </m:r>
                        </m:e>
                      </m:d>
                      <m:r>
                        <a:rPr lang="tr-TR" b="0" i="1" smtClean="0">
                          <a:latin typeface="Cambria Math" panose="02040503050406030204" pitchFamily="18" charset="0"/>
                        </a:rPr>
                        <m:t>=</m:t>
                      </m:r>
                      <m:nary>
                        <m:naryPr>
                          <m:chr m:val="∑"/>
                          <m:ctrlPr>
                            <a:rPr lang="tr-TR" b="0" i="1" smtClean="0">
                              <a:latin typeface="Cambria Math" panose="02040503050406030204" pitchFamily="18" charset="0"/>
                            </a:rPr>
                          </m:ctrlPr>
                        </m:naryPr>
                        <m:sub>
                          <m:r>
                            <m:rPr>
                              <m:brk m:alnAt="23"/>
                            </m:rPr>
                            <a:rPr lang="tr-TR" b="0" i="1" smtClean="0">
                              <a:latin typeface="Cambria Math" panose="02040503050406030204" pitchFamily="18" charset="0"/>
                            </a:rPr>
                            <m:t>𝑙</m:t>
                          </m:r>
                          <m:r>
                            <a:rPr lang="tr-TR" b="0" i="1" smtClean="0">
                              <a:latin typeface="Cambria Math" panose="02040503050406030204" pitchFamily="18" charset="0"/>
                            </a:rPr>
                            <m:t>=0</m:t>
                          </m:r>
                        </m:sub>
                        <m:sup>
                          <m:r>
                            <a:rPr lang="tr-TR" b="0" i="1" smtClean="0">
                              <a:latin typeface="Cambria Math" panose="02040503050406030204" pitchFamily="18" charset="0"/>
                            </a:rPr>
                            <m:t>𝑁</m:t>
                          </m:r>
                          <m:r>
                            <a:rPr lang="tr-TR" b="0" i="1" smtClean="0">
                              <a:latin typeface="Cambria Math" panose="02040503050406030204" pitchFamily="18" charset="0"/>
                            </a:rPr>
                            <m:t>−1</m:t>
                          </m:r>
                        </m:sup>
                        <m:e>
                          <m:d>
                            <m:dPr>
                              <m:begChr m:val="["/>
                              <m:endChr m:val="]"/>
                              <m:ctrlPr>
                                <a:rPr lang="tr-TR" b="0" i="1" smtClean="0">
                                  <a:latin typeface="Cambria Math" panose="02040503050406030204" pitchFamily="18" charset="0"/>
                                </a:rPr>
                              </m:ctrlPr>
                            </m:dPr>
                            <m:e>
                              <m:f>
                                <m:fPr>
                                  <m:ctrlPr>
                                    <a:rPr lang="tr-TR" b="0" i="1" smtClean="0">
                                      <a:latin typeface="Cambria Math" panose="02040503050406030204" pitchFamily="18" charset="0"/>
                                    </a:rPr>
                                  </m:ctrlPr>
                                </m:fPr>
                                <m:num>
                                  <m:r>
                                    <a:rPr lang="tr-TR" b="0" i="1" smtClean="0">
                                      <a:latin typeface="Cambria Math" panose="02040503050406030204" pitchFamily="18" charset="0"/>
                                    </a:rPr>
                                    <m:t>1</m:t>
                                  </m:r>
                                </m:num>
                                <m:den>
                                  <m:r>
                                    <a:rPr lang="tr-TR" b="0" i="1" smtClean="0">
                                      <a:latin typeface="Cambria Math" panose="02040503050406030204" pitchFamily="18" charset="0"/>
                                    </a:rPr>
                                    <m:t>1+</m:t>
                                  </m:r>
                                  <m:r>
                                    <a:rPr lang="tr-TR" b="0" i="1" smtClean="0">
                                      <a:latin typeface="Cambria Math" panose="02040503050406030204" pitchFamily="18" charset="0"/>
                                    </a:rPr>
                                    <m:t>𝛾</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𝜆</m:t>
                                      </m:r>
                                    </m:e>
                                    <m:sub>
                                      <m:r>
                                        <a:rPr lang="tr-TR" b="0" i="1" smtClean="0">
                                          <a:latin typeface="Cambria Math" panose="02040503050406030204" pitchFamily="18" charset="0"/>
                                        </a:rPr>
                                        <m:t>𝑙</m:t>
                                      </m:r>
                                    </m:sub>
                                  </m:sSub>
                                </m:den>
                              </m:f>
                            </m:e>
                          </m:d>
                          <m:acc>
                            <m:accPr>
                              <m:chr m:val="̂"/>
                              <m:ctrlPr>
                                <a:rPr lang="tr-TR" b="0" i="1" smtClean="0">
                                  <a:latin typeface="Cambria Math" panose="02040503050406030204" pitchFamily="18" charset="0"/>
                                </a:rPr>
                              </m:ctrlPr>
                            </m:accPr>
                            <m:e>
                              <m:r>
                                <a:rPr lang="tr-TR" b="0" i="1" smtClean="0">
                                  <a:latin typeface="Cambria Math" panose="02040503050406030204" pitchFamily="18" charset="0"/>
                                </a:rPr>
                                <m:t>𝑦</m:t>
                              </m:r>
                            </m:e>
                          </m:acc>
                          <m:d>
                            <m:dPr>
                              <m:ctrlPr>
                                <a:rPr lang="tr-TR" b="0" i="1" smtClean="0">
                                  <a:latin typeface="Cambria Math" panose="02040503050406030204" pitchFamily="18" charset="0"/>
                                </a:rPr>
                              </m:ctrlPr>
                            </m:dPr>
                            <m:e>
                              <m:sSub>
                                <m:sSubPr>
                                  <m:ctrlPr>
                                    <a:rPr lang="tr-TR" b="0" i="1" smtClean="0">
                                      <a:latin typeface="Cambria Math" panose="02040503050406030204" pitchFamily="18" charset="0"/>
                                    </a:rPr>
                                  </m:ctrlPr>
                                </m:sSubPr>
                                <m:e>
                                  <m:r>
                                    <a:rPr lang="tr-TR" b="0" i="1" smtClean="0">
                                      <a:latin typeface="Cambria Math" panose="02040503050406030204" pitchFamily="18" charset="0"/>
                                    </a:rPr>
                                    <m:t>𝜆</m:t>
                                  </m:r>
                                </m:e>
                                <m:sub>
                                  <m:r>
                                    <a:rPr lang="tr-TR" b="0" i="1" smtClean="0">
                                      <a:latin typeface="Cambria Math" panose="02040503050406030204" pitchFamily="18" charset="0"/>
                                    </a:rPr>
                                    <m:t>𝑙</m:t>
                                  </m:r>
                                </m:sub>
                              </m:sSub>
                            </m:e>
                          </m:d>
                          <m:sSub>
                            <m:sSubPr>
                              <m:ctrlPr>
                                <a:rPr lang="tr-TR" b="0" i="1" smtClean="0">
                                  <a:latin typeface="Cambria Math" panose="02040503050406030204" pitchFamily="18" charset="0"/>
                                </a:rPr>
                              </m:ctrlPr>
                            </m:sSubPr>
                            <m:e>
                              <m:r>
                                <a:rPr lang="tr-TR" b="0" i="1" smtClean="0">
                                  <a:latin typeface="Cambria Math" panose="02040503050406030204" pitchFamily="18" charset="0"/>
                                </a:rPr>
                                <m:t>𝑢</m:t>
                              </m:r>
                            </m:e>
                            <m:sub>
                              <m:r>
                                <a:rPr lang="tr-TR" b="0" i="1" smtClean="0">
                                  <a:latin typeface="Cambria Math" panose="02040503050406030204" pitchFamily="18" charset="0"/>
                                </a:rPr>
                                <m:t>𝑙</m:t>
                              </m:r>
                            </m:sub>
                          </m:sSub>
                          <m:r>
                            <a:rPr lang="tr-TR" b="0" i="1" smtClean="0">
                              <a:latin typeface="Cambria Math" panose="02040503050406030204" pitchFamily="18" charset="0"/>
                            </a:rPr>
                            <m:t>(</m:t>
                          </m:r>
                          <m:r>
                            <a:rPr lang="tr-TR" b="0" i="1" smtClean="0">
                              <a:latin typeface="Cambria Math" panose="02040503050406030204" pitchFamily="18" charset="0"/>
                            </a:rPr>
                            <m:t>𝑖</m:t>
                          </m:r>
                          <m:r>
                            <a:rPr lang="tr-TR" b="0" i="1" smtClean="0">
                              <a:latin typeface="Cambria Math" panose="02040503050406030204" pitchFamily="18" charset="0"/>
                            </a:rPr>
                            <m:t>)</m:t>
                          </m:r>
                        </m:e>
                      </m:nary>
                    </m:oMath>
                  </m:oMathPara>
                </a14:m>
                <a:endParaRPr lang="en-CH" dirty="0"/>
              </a:p>
              <a:p>
                <a:pPr marL="0" indent="0">
                  <a:buNone/>
                </a:pPr>
                <a:r>
                  <a:rPr lang="en-GB" dirty="0"/>
                  <a:t>o</a:t>
                </a:r>
                <a:r>
                  <a:rPr lang="en-CH" dirty="0"/>
                  <a:t>r, equivalently, </a:t>
                </a:r>
                <a14:m>
                  <m:oMath xmlns:m="http://schemas.openxmlformats.org/officeDocument/2006/math">
                    <m:r>
                      <a:rPr lang="tr-TR" b="0" i="1" smtClean="0">
                        <a:latin typeface="Cambria Math" panose="02040503050406030204" pitchFamily="18" charset="0"/>
                      </a:rPr>
                      <m:t>𝑓</m:t>
                    </m:r>
                    <m:r>
                      <a:rPr lang="tr-TR" b="0" i="1" smtClean="0">
                        <a:latin typeface="Cambria Math" panose="02040503050406030204" pitchFamily="18" charset="0"/>
                      </a:rPr>
                      <m:t>=</m:t>
                    </m:r>
                    <m:acc>
                      <m:accPr>
                        <m:chr m:val="̂"/>
                        <m:ctrlPr>
                          <a:rPr lang="en-CH" i="1" smtClean="0">
                            <a:latin typeface="Cambria Math" panose="02040503050406030204" pitchFamily="18" charset="0"/>
                          </a:rPr>
                        </m:ctrlPr>
                      </m:accPr>
                      <m:e>
                        <m:r>
                          <a:rPr lang="tr-TR" b="0" i="1" smtClean="0">
                            <a:latin typeface="Cambria Math" panose="02040503050406030204" pitchFamily="18" charset="0"/>
                          </a:rPr>
                          <m:t>h</m:t>
                        </m:r>
                      </m:e>
                    </m:acc>
                    <m:d>
                      <m:dPr>
                        <m:ctrlPr>
                          <a:rPr lang="tr-TR" b="0" i="1" smtClean="0">
                            <a:latin typeface="Cambria Math" panose="02040503050406030204" pitchFamily="18" charset="0"/>
                          </a:rPr>
                        </m:ctrlPr>
                      </m:dPr>
                      <m:e>
                        <m:r>
                          <m:rPr>
                            <m:nor/>
                          </m:rPr>
                          <a:rPr lang="en-GB" smtClean="0"/>
                          <m:t>Ł</m:t>
                        </m:r>
                      </m:e>
                    </m:d>
                    <m:r>
                      <a:rPr lang="tr-TR" b="0" i="1" smtClean="0">
                        <a:latin typeface="Cambria Math" panose="02040503050406030204" pitchFamily="18" charset="0"/>
                      </a:rPr>
                      <m:t>𝑦</m:t>
                    </m:r>
                  </m:oMath>
                </a14:m>
                <a:r>
                  <a:rPr lang="en-CH" dirty="0"/>
                  <a:t>, where </a:t>
                </a:r>
                <a14:m>
                  <m:oMath xmlns:m="http://schemas.openxmlformats.org/officeDocument/2006/math">
                    <m:acc>
                      <m:accPr>
                        <m:chr m:val="̂"/>
                        <m:ctrlPr>
                          <a:rPr lang="en-CH" i="1" smtClean="0">
                            <a:latin typeface="Cambria Math" panose="02040503050406030204" pitchFamily="18" charset="0"/>
                          </a:rPr>
                        </m:ctrlPr>
                      </m:accPr>
                      <m:e>
                        <m:r>
                          <a:rPr lang="tr-TR" b="0" i="1" smtClean="0">
                            <a:latin typeface="Cambria Math" panose="02040503050406030204" pitchFamily="18" charset="0"/>
                          </a:rPr>
                          <m:t>h</m:t>
                        </m:r>
                      </m:e>
                    </m:acc>
                    <m:d>
                      <m:dPr>
                        <m:ctrlPr>
                          <a:rPr lang="tr-TR" b="0" i="1" smtClean="0">
                            <a:latin typeface="Cambria Math" panose="02040503050406030204" pitchFamily="18" charset="0"/>
                          </a:rPr>
                        </m:ctrlPr>
                      </m:dPr>
                      <m:e>
                        <m:r>
                          <m:rPr>
                            <m:sty m:val="p"/>
                          </m:rPr>
                          <a:rPr lang="tr-TR" b="0" i="1" smtClean="0">
                            <a:latin typeface="Cambria Math" panose="02040503050406030204" pitchFamily="18" charset="0"/>
                          </a:rPr>
                          <m:t>λ</m:t>
                        </m:r>
                      </m:e>
                    </m:d>
                    <m:r>
                      <a:rPr lang="tr-TR" b="0" i="1" smtClean="0">
                        <a:latin typeface="Cambria Math" panose="02040503050406030204" pitchFamily="18" charset="0"/>
                      </a:rPr>
                      <m:t>=</m:t>
                    </m:r>
                    <m:f>
                      <m:fPr>
                        <m:ctrlPr>
                          <a:rPr lang="tr-TR" b="0" i="1" smtClean="0">
                            <a:latin typeface="Cambria Math" panose="02040503050406030204" pitchFamily="18" charset="0"/>
                          </a:rPr>
                        </m:ctrlPr>
                      </m:fPr>
                      <m:num>
                        <m:r>
                          <a:rPr lang="tr-TR" b="0" i="1" smtClean="0">
                            <a:latin typeface="Cambria Math" panose="02040503050406030204" pitchFamily="18" charset="0"/>
                          </a:rPr>
                          <m:t>1</m:t>
                        </m:r>
                      </m:num>
                      <m:den>
                        <m:r>
                          <a:rPr lang="tr-TR" b="0" i="1" smtClean="0">
                            <a:latin typeface="Cambria Math" panose="02040503050406030204" pitchFamily="18" charset="0"/>
                          </a:rPr>
                          <m:t>1+</m:t>
                        </m:r>
                        <m:r>
                          <a:rPr lang="tr-TR" b="0" i="1" smtClean="0">
                            <a:latin typeface="Cambria Math" panose="02040503050406030204" pitchFamily="18" charset="0"/>
                          </a:rPr>
                          <m:t>𝛾𝜆</m:t>
                        </m:r>
                      </m:den>
                    </m:f>
                  </m:oMath>
                </a14:m>
                <a:r>
                  <a:rPr lang="en-CH" dirty="0"/>
                  <a:t> can be viewed as lowpass filter</a:t>
                </a:r>
              </a:p>
              <a:p>
                <a:pPr marL="0" indent="0">
                  <a:buNone/>
                </a:pPr>
                <a:endParaRPr lang="en-CH" dirty="0"/>
              </a:p>
              <a:p>
                <a:pPr marL="0" indent="0">
                  <a:buNone/>
                </a:pPr>
                <a:endParaRPr lang="en-CH" dirty="0"/>
              </a:p>
              <a:p>
                <a:pPr marL="0" indent="0">
                  <a:buNone/>
                </a:pPr>
                <a:endParaRPr lang="en-CH" dirty="0"/>
              </a:p>
            </p:txBody>
          </p:sp>
        </mc:Choice>
        <mc:Fallback>
          <p:sp>
            <p:nvSpPr>
              <p:cNvPr id="3" name="Content Placeholder 2">
                <a:extLst>
                  <a:ext uri="{FF2B5EF4-FFF2-40B4-BE49-F238E27FC236}">
                    <a16:creationId xmlns:a16="http://schemas.microsoft.com/office/drawing/2014/main" id="{21718626-8DC2-6E46-A672-8EC2D40671B4}"/>
                  </a:ext>
                </a:extLst>
              </p:cNvPr>
              <p:cNvSpPr>
                <a:spLocks noGrp="1" noRot="1" noChangeAspect="1" noMove="1" noResize="1" noEditPoints="1" noAdjustHandles="1" noChangeArrowheads="1" noChangeShapeType="1" noTextEdit="1"/>
              </p:cNvSpPr>
              <p:nvPr>
                <p:ph idx="1"/>
              </p:nvPr>
            </p:nvSpPr>
            <p:spPr>
              <a:blipFill>
                <a:blip r:embed="rId2"/>
                <a:stretch>
                  <a:fillRect l="-1206" t="-7849" b="-291"/>
                </a:stretch>
              </a:blipFill>
            </p:spPr>
            <p:txBody>
              <a:bodyPr/>
              <a:lstStyle/>
              <a:p>
                <a:r>
                  <a:rPr lang="en-CH">
                    <a:noFill/>
                  </a:rPr>
                  <a:t> </a:t>
                </a:r>
              </a:p>
            </p:txBody>
          </p:sp>
        </mc:Fallback>
      </mc:AlternateContent>
    </p:spTree>
    <p:extLst>
      <p:ext uri="{BB962C8B-B14F-4D97-AF65-F5344CB8AC3E}">
        <p14:creationId xmlns:p14="http://schemas.microsoft.com/office/powerpoint/2010/main" val="150582057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3FD37-43D6-284C-9496-32F55A36327E}"/>
              </a:ext>
            </a:extLst>
          </p:cNvPr>
          <p:cNvSpPr>
            <a:spLocks noGrp="1"/>
          </p:cNvSpPr>
          <p:nvPr>
            <p:ph type="title"/>
          </p:nvPr>
        </p:nvSpPr>
        <p:spPr/>
        <p:txBody>
          <a:bodyPr/>
          <a:lstStyle/>
          <a:p>
            <a:r>
              <a:rPr lang="en-CH" b="1" dirty="0"/>
              <a:t>Example – Tikhonov Regularization</a:t>
            </a:r>
            <a:endParaRPr lang="en-CH"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F20B676B-7215-4B4A-BEE7-1A5BF3DBD64A}"/>
                  </a:ext>
                </a:extLst>
              </p:cNvPr>
              <p:cNvSpPr>
                <a:spLocks noGrp="1"/>
              </p:cNvSpPr>
              <p:nvPr>
                <p:ph idx="1"/>
              </p:nvPr>
            </p:nvSpPr>
            <p:spPr/>
            <p:txBody>
              <a:bodyPr/>
              <a:lstStyle/>
              <a:p>
                <a:r>
                  <a:rPr lang="en-CH" dirty="0"/>
                  <a:t>A 512x512 cameraman image for </a:t>
                </a:r>
                <a14:m>
                  <m:oMath xmlns:m="http://schemas.openxmlformats.org/officeDocument/2006/math">
                    <m:sSub>
                      <m:sSubPr>
                        <m:ctrlPr>
                          <a:rPr lang="tr-TR" b="0" i="1" smtClean="0">
                            <a:latin typeface="Cambria Math" panose="02040503050406030204" pitchFamily="18" charset="0"/>
                          </a:rPr>
                        </m:ctrlPr>
                      </m:sSubPr>
                      <m:e>
                        <m:r>
                          <a:rPr lang="tr-TR" b="0" i="1" smtClean="0">
                            <a:latin typeface="Cambria Math" panose="02040503050406030204" pitchFamily="18" charset="0"/>
                          </a:rPr>
                          <m:t>𝑓</m:t>
                        </m:r>
                      </m:e>
                      <m:sub>
                        <m:r>
                          <a:rPr lang="tr-TR" b="0" i="1" smtClean="0">
                            <a:latin typeface="Cambria Math" panose="02040503050406030204" pitchFamily="18" charset="0"/>
                          </a:rPr>
                          <m:t>0</m:t>
                        </m:r>
                      </m:sub>
                    </m:sSub>
                  </m:oMath>
                </a14:m>
                <a:r>
                  <a:rPr lang="en-CH" dirty="0"/>
                  <a:t>, corrupt it with Gaussian noise </a:t>
                </a:r>
              </a:p>
              <a:p>
                <a:r>
                  <a:rPr lang="en-CH" dirty="0"/>
                  <a:t>2 different denoising techniques</a:t>
                </a:r>
              </a:p>
              <a:p>
                <a:pPr marL="0" indent="0">
                  <a:buNone/>
                </a:pPr>
                <a:r>
                  <a:rPr lang="en-CH" dirty="0"/>
                  <a:t>1) Apply a symmetric 2D Gaussian lowpass filter of 72x72 with std 1.5 and 3.5</a:t>
                </a:r>
              </a:p>
              <a:p>
                <a:pPr marL="0" indent="0">
                  <a:buNone/>
                </a:pPr>
                <a:r>
                  <a:rPr lang="en-CH" dirty="0"/>
                  <a:t>2) Form a semi-local graph on the pixels by connecting each pixel to its horizontal, vertical and diagonal neighbors, and setting the Gaussian weights between two neighboring pixels according to the similarity of the noisy image values at those two pixels</a:t>
                </a:r>
              </a:p>
            </p:txBody>
          </p:sp>
        </mc:Choice>
        <mc:Fallback>
          <p:sp>
            <p:nvSpPr>
              <p:cNvPr id="3" name="Content Placeholder 2">
                <a:extLst>
                  <a:ext uri="{FF2B5EF4-FFF2-40B4-BE49-F238E27FC236}">
                    <a16:creationId xmlns:a16="http://schemas.microsoft.com/office/drawing/2014/main" id="{F20B676B-7215-4B4A-BEE7-1A5BF3DBD64A}"/>
                  </a:ext>
                </a:extLst>
              </p:cNvPr>
              <p:cNvSpPr>
                <a:spLocks noGrp="1" noRot="1" noChangeAspect="1" noMove="1" noResize="1" noEditPoints="1" noAdjustHandles="1" noChangeArrowheads="1" noChangeShapeType="1" noTextEdit="1"/>
              </p:cNvSpPr>
              <p:nvPr>
                <p:ph idx="1"/>
              </p:nvPr>
            </p:nvSpPr>
            <p:spPr>
              <a:blipFill>
                <a:blip r:embed="rId2"/>
                <a:stretch>
                  <a:fillRect l="-1206" t="-2326" r="-241"/>
                </a:stretch>
              </a:blipFill>
            </p:spPr>
            <p:txBody>
              <a:bodyPr/>
              <a:lstStyle/>
              <a:p>
                <a:r>
                  <a:rPr lang="en-CH">
                    <a:noFill/>
                  </a:rPr>
                  <a:t> </a:t>
                </a:r>
              </a:p>
            </p:txBody>
          </p:sp>
        </mc:Fallback>
      </mc:AlternateContent>
    </p:spTree>
    <p:extLst>
      <p:ext uri="{BB962C8B-B14F-4D97-AF65-F5344CB8AC3E}">
        <p14:creationId xmlns:p14="http://schemas.microsoft.com/office/powerpoint/2010/main" val="26027510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658D67-9866-5043-BD5C-6D3AA94F384D}"/>
              </a:ext>
            </a:extLst>
          </p:cNvPr>
          <p:cNvSpPr>
            <a:spLocks noGrp="1"/>
          </p:cNvSpPr>
          <p:nvPr>
            <p:ph type="title"/>
          </p:nvPr>
        </p:nvSpPr>
        <p:spPr/>
        <p:txBody>
          <a:bodyPr/>
          <a:lstStyle/>
          <a:p>
            <a:r>
              <a:rPr lang="en-CH" b="1" dirty="0"/>
              <a:t>Graph Types</a:t>
            </a:r>
          </a:p>
        </p:txBody>
      </p:sp>
      <p:sp>
        <p:nvSpPr>
          <p:cNvPr id="3" name="Content Placeholder 2">
            <a:extLst>
              <a:ext uri="{FF2B5EF4-FFF2-40B4-BE49-F238E27FC236}">
                <a16:creationId xmlns:a16="http://schemas.microsoft.com/office/drawing/2014/main" id="{ACF09848-B52C-7647-9647-6CBC29883D84}"/>
              </a:ext>
            </a:extLst>
          </p:cNvPr>
          <p:cNvSpPr>
            <a:spLocks noGrp="1"/>
          </p:cNvSpPr>
          <p:nvPr>
            <p:ph idx="1"/>
          </p:nvPr>
        </p:nvSpPr>
        <p:spPr/>
        <p:txBody>
          <a:bodyPr>
            <a:normAutofit lnSpcReduction="10000"/>
          </a:bodyPr>
          <a:lstStyle/>
          <a:p>
            <a:r>
              <a:rPr lang="en-CH" dirty="0"/>
              <a:t>Directed vs Undirected</a:t>
            </a:r>
          </a:p>
          <a:p>
            <a:r>
              <a:rPr lang="en-CH" dirty="0"/>
              <a:t>Null graph: no edges</a:t>
            </a:r>
          </a:p>
          <a:p>
            <a:r>
              <a:rPr lang="en-CH" dirty="0"/>
              <a:t>Simple graph: no loops and multiple edges, undirected</a:t>
            </a:r>
          </a:p>
          <a:p>
            <a:r>
              <a:rPr lang="en-CH" dirty="0"/>
              <a:t>Multi-graph: if same sets of vertices contain multiple edges</a:t>
            </a:r>
          </a:p>
          <a:p>
            <a:r>
              <a:rPr lang="en-CH" dirty="0"/>
              <a:t>Connected vs Disconnected</a:t>
            </a:r>
          </a:p>
          <a:p>
            <a:r>
              <a:rPr lang="en-CH" dirty="0"/>
              <a:t>Cycle graph</a:t>
            </a:r>
          </a:p>
          <a:p>
            <a:r>
              <a:rPr lang="en-CH" dirty="0"/>
              <a:t>Complete graph: if each pair of vertices is connected with the help of exactly one edge</a:t>
            </a:r>
          </a:p>
          <a:p>
            <a:r>
              <a:rPr lang="en-CH" dirty="0"/>
              <a:t>Planer vs non-planer</a:t>
            </a:r>
          </a:p>
        </p:txBody>
      </p:sp>
    </p:spTree>
    <p:extLst>
      <p:ext uri="{BB962C8B-B14F-4D97-AF65-F5344CB8AC3E}">
        <p14:creationId xmlns:p14="http://schemas.microsoft.com/office/powerpoint/2010/main" val="10600968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3FD37-43D6-284C-9496-32F55A36327E}"/>
              </a:ext>
            </a:extLst>
          </p:cNvPr>
          <p:cNvSpPr>
            <a:spLocks noGrp="1"/>
          </p:cNvSpPr>
          <p:nvPr>
            <p:ph type="title"/>
          </p:nvPr>
        </p:nvSpPr>
        <p:spPr/>
        <p:txBody>
          <a:bodyPr/>
          <a:lstStyle/>
          <a:p>
            <a:r>
              <a:rPr lang="en-CH" b="1" dirty="0"/>
              <a:t>Example – Tikhonov Regularization</a:t>
            </a:r>
            <a:endParaRPr lang="en-CH" dirty="0"/>
          </a:p>
        </p:txBody>
      </p:sp>
      <p:pic>
        <p:nvPicPr>
          <p:cNvPr id="5" name="Content Placeholder 4" descr="A picture containing text&#10;&#10;Description automatically generated">
            <a:extLst>
              <a:ext uri="{FF2B5EF4-FFF2-40B4-BE49-F238E27FC236}">
                <a16:creationId xmlns:a16="http://schemas.microsoft.com/office/drawing/2014/main" id="{0379B2CB-C394-924E-9A93-00C022C8EA9C}"/>
              </a:ext>
            </a:extLst>
          </p:cNvPr>
          <p:cNvPicPr>
            <a:picLocks noGrp="1" noChangeAspect="1"/>
          </p:cNvPicPr>
          <p:nvPr>
            <p:ph idx="1"/>
          </p:nvPr>
        </p:nvPicPr>
        <p:blipFill>
          <a:blip r:embed="rId2"/>
          <a:stretch>
            <a:fillRect/>
          </a:stretch>
        </p:blipFill>
        <p:spPr>
          <a:xfrm>
            <a:off x="838200" y="2064544"/>
            <a:ext cx="10515600" cy="3873500"/>
          </a:xfrm>
        </p:spPr>
      </p:pic>
    </p:spTree>
    <p:extLst>
      <p:ext uri="{BB962C8B-B14F-4D97-AF65-F5344CB8AC3E}">
        <p14:creationId xmlns:p14="http://schemas.microsoft.com/office/powerpoint/2010/main" val="394080983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65BFE6-2D95-C940-809B-1128AF0CCE06}"/>
              </a:ext>
            </a:extLst>
          </p:cNvPr>
          <p:cNvSpPr>
            <a:spLocks noGrp="1"/>
          </p:cNvSpPr>
          <p:nvPr>
            <p:ph type="title"/>
          </p:nvPr>
        </p:nvSpPr>
        <p:spPr/>
        <p:txBody>
          <a:bodyPr/>
          <a:lstStyle/>
          <a:p>
            <a:r>
              <a:rPr lang="en-CH" b="1" dirty="0"/>
              <a:t>Filtering in the Vertex Domain</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75A274BE-2939-7041-8607-C6B9881DEF86}"/>
                  </a:ext>
                </a:extLst>
              </p:cNvPr>
              <p:cNvSpPr>
                <a:spLocks noGrp="1"/>
              </p:cNvSpPr>
              <p:nvPr>
                <p:ph idx="1"/>
              </p:nvPr>
            </p:nvSpPr>
            <p:spPr/>
            <p:txBody>
              <a:bodyPr/>
              <a:lstStyle/>
              <a:p>
                <a:pPr marL="0" indent="0">
                  <a:buNone/>
                </a:pPr>
                <a14:m>
                  <m:oMathPara xmlns:m="http://schemas.openxmlformats.org/officeDocument/2006/math">
                    <m:oMathParaPr>
                      <m:jc m:val="centerGroup"/>
                    </m:oMathParaPr>
                    <m:oMath xmlns:m="http://schemas.openxmlformats.org/officeDocument/2006/math">
                      <m:sSub>
                        <m:sSubPr>
                          <m:ctrlPr>
                            <a:rPr lang="tr-TR" b="0" i="1" smtClean="0">
                              <a:latin typeface="Cambria Math" panose="02040503050406030204" pitchFamily="18" charset="0"/>
                            </a:rPr>
                          </m:ctrlPr>
                        </m:sSubPr>
                        <m:e>
                          <m:r>
                            <a:rPr lang="tr-TR" b="0" i="1" smtClean="0">
                              <a:latin typeface="Cambria Math" panose="02040503050406030204" pitchFamily="18" charset="0"/>
                            </a:rPr>
                            <m:t>𝑓</m:t>
                          </m:r>
                        </m:e>
                        <m:sub>
                          <m:r>
                            <a:rPr lang="tr-TR" b="0" i="1" smtClean="0">
                              <a:latin typeface="Cambria Math" panose="02040503050406030204" pitchFamily="18" charset="0"/>
                            </a:rPr>
                            <m:t>𝑜𝑢𝑡</m:t>
                          </m:r>
                        </m:sub>
                      </m:sSub>
                      <m:d>
                        <m:dPr>
                          <m:ctrlPr>
                            <a:rPr lang="tr-TR" b="0" i="1" smtClean="0">
                              <a:latin typeface="Cambria Math" panose="02040503050406030204" pitchFamily="18" charset="0"/>
                            </a:rPr>
                          </m:ctrlPr>
                        </m:dPr>
                        <m:e>
                          <m:r>
                            <a:rPr lang="tr-TR" b="0" i="1" smtClean="0">
                              <a:latin typeface="Cambria Math" panose="02040503050406030204" pitchFamily="18" charset="0"/>
                            </a:rPr>
                            <m:t>𝑖</m:t>
                          </m:r>
                        </m:e>
                      </m:d>
                      <m:r>
                        <a:rPr lang="tr-TR" b="0" i="1" smtClean="0">
                          <a:latin typeface="Cambria Math" panose="02040503050406030204" pitchFamily="18" charset="0"/>
                        </a:rPr>
                        <m:t>=</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𝑏</m:t>
                          </m:r>
                        </m:e>
                        <m:sub>
                          <m:r>
                            <a:rPr lang="tr-TR" b="0" i="1" smtClean="0">
                              <a:latin typeface="Cambria Math" panose="02040503050406030204" pitchFamily="18" charset="0"/>
                            </a:rPr>
                            <m:t>𝑖</m:t>
                          </m:r>
                          <m:r>
                            <a:rPr lang="tr-TR" b="0" i="1" smtClean="0">
                              <a:latin typeface="Cambria Math" panose="02040503050406030204" pitchFamily="18" charset="0"/>
                            </a:rPr>
                            <m:t>,</m:t>
                          </m:r>
                          <m:r>
                            <a:rPr lang="tr-TR" b="0" i="1" smtClean="0">
                              <a:latin typeface="Cambria Math" panose="02040503050406030204" pitchFamily="18" charset="0"/>
                            </a:rPr>
                            <m:t>𝑖</m:t>
                          </m:r>
                        </m:sub>
                      </m:sSub>
                      <m:sSub>
                        <m:sSubPr>
                          <m:ctrlPr>
                            <a:rPr lang="tr-TR" b="0" i="1" smtClean="0">
                              <a:latin typeface="Cambria Math" panose="02040503050406030204" pitchFamily="18" charset="0"/>
                            </a:rPr>
                          </m:ctrlPr>
                        </m:sSubPr>
                        <m:e>
                          <m:r>
                            <a:rPr lang="tr-TR" b="0" i="1" smtClean="0">
                              <a:latin typeface="Cambria Math" panose="02040503050406030204" pitchFamily="18" charset="0"/>
                            </a:rPr>
                            <m:t>𝑓</m:t>
                          </m:r>
                        </m:e>
                        <m:sub>
                          <m:r>
                            <a:rPr lang="tr-TR" b="0" i="1" smtClean="0">
                              <a:latin typeface="Cambria Math" panose="02040503050406030204" pitchFamily="18" charset="0"/>
                            </a:rPr>
                            <m:t>𝑖𝑛</m:t>
                          </m:r>
                        </m:sub>
                      </m:sSub>
                      <m:d>
                        <m:dPr>
                          <m:ctrlPr>
                            <a:rPr lang="tr-TR" b="0" i="1" smtClean="0">
                              <a:latin typeface="Cambria Math" panose="02040503050406030204" pitchFamily="18" charset="0"/>
                            </a:rPr>
                          </m:ctrlPr>
                        </m:dPr>
                        <m:e>
                          <m:r>
                            <a:rPr lang="tr-TR" b="0" i="1" smtClean="0">
                              <a:latin typeface="Cambria Math" panose="02040503050406030204" pitchFamily="18" charset="0"/>
                            </a:rPr>
                            <m:t>𝑖</m:t>
                          </m:r>
                        </m:e>
                      </m:d>
                      <m:r>
                        <a:rPr lang="tr-TR" b="0" i="1" smtClean="0">
                          <a:latin typeface="Cambria Math" panose="02040503050406030204" pitchFamily="18" charset="0"/>
                        </a:rPr>
                        <m:t>+</m:t>
                      </m:r>
                      <m:nary>
                        <m:naryPr>
                          <m:chr m:val="∑"/>
                          <m:supHide m:val="on"/>
                          <m:ctrlPr>
                            <a:rPr lang="tr-TR" b="0" i="1" smtClean="0">
                              <a:latin typeface="Cambria Math" panose="02040503050406030204" pitchFamily="18" charset="0"/>
                            </a:rPr>
                          </m:ctrlPr>
                        </m:naryPr>
                        <m:sub>
                          <m:r>
                            <m:rPr>
                              <m:brk m:alnAt="7"/>
                            </m:rPr>
                            <a:rPr lang="tr-TR" b="0" i="1" smtClean="0">
                              <a:latin typeface="Cambria Math" panose="02040503050406030204" pitchFamily="18" charset="0"/>
                            </a:rPr>
                            <m:t>𝑗</m:t>
                          </m:r>
                          <m:r>
                            <a:rPr lang="tr-TR" b="0" i="1" smtClean="0">
                              <a:latin typeface="Cambria Math" panose="02040503050406030204" pitchFamily="18" charset="0"/>
                            </a:rPr>
                            <m:t>∈</m:t>
                          </m:r>
                          <m:r>
                            <a:rPr lang="tr-TR" b="0" i="1" smtClean="0">
                              <a:latin typeface="Cambria Math" panose="02040503050406030204" pitchFamily="18" charset="0"/>
                              <a:ea typeface="Cambria Math" panose="02040503050406030204" pitchFamily="18" charset="0"/>
                            </a:rPr>
                            <m:t>𝒩</m:t>
                          </m:r>
                          <m:r>
                            <a:rPr lang="tr-TR" b="0" i="1" smtClean="0">
                              <a:latin typeface="Cambria Math" panose="02040503050406030204" pitchFamily="18" charset="0"/>
                              <a:ea typeface="Cambria Math" panose="02040503050406030204" pitchFamily="18" charset="0"/>
                            </a:rPr>
                            <m:t>(</m:t>
                          </m:r>
                          <m:r>
                            <a:rPr lang="tr-TR" b="0" i="1" smtClean="0">
                              <a:latin typeface="Cambria Math" panose="02040503050406030204" pitchFamily="18" charset="0"/>
                              <a:ea typeface="Cambria Math" panose="02040503050406030204" pitchFamily="18" charset="0"/>
                            </a:rPr>
                            <m:t>𝑖</m:t>
                          </m:r>
                          <m:r>
                            <a:rPr lang="tr-TR" b="0" i="1" smtClean="0">
                              <a:latin typeface="Cambria Math" panose="02040503050406030204" pitchFamily="18" charset="0"/>
                              <a:ea typeface="Cambria Math" panose="02040503050406030204" pitchFamily="18" charset="0"/>
                            </a:rPr>
                            <m:t>,</m:t>
                          </m:r>
                          <m:r>
                            <a:rPr lang="tr-TR" b="0" i="1" smtClean="0">
                              <a:latin typeface="Cambria Math" panose="02040503050406030204" pitchFamily="18" charset="0"/>
                              <a:ea typeface="Cambria Math" panose="02040503050406030204" pitchFamily="18" charset="0"/>
                            </a:rPr>
                            <m:t>𝐾</m:t>
                          </m:r>
                          <m:r>
                            <a:rPr lang="tr-TR" b="0" i="1" smtClean="0">
                              <a:latin typeface="Cambria Math" panose="02040503050406030204" pitchFamily="18" charset="0"/>
                              <a:ea typeface="Cambria Math" panose="02040503050406030204" pitchFamily="18" charset="0"/>
                            </a:rPr>
                            <m:t>)</m:t>
                          </m:r>
                        </m:sub>
                        <m:sup/>
                        <m:e>
                          <m:sSub>
                            <m:sSubPr>
                              <m:ctrlPr>
                                <a:rPr lang="tr-TR" b="0" i="1" smtClean="0">
                                  <a:latin typeface="Cambria Math" panose="02040503050406030204" pitchFamily="18" charset="0"/>
                                </a:rPr>
                              </m:ctrlPr>
                            </m:sSubPr>
                            <m:e>
                              <m:r>
                                <a:rPr lang="tr-TR" b="0" i="1" smtClean="0">
                                  <a:latin typeface="Cambria Math" panose="02040503050406030204" pitchFamily="18" charset="0"/>
                                </a:rPr>
                                <m:t>𝑏</m:t>
                              </m:r>
                            </m:e>
                            <m:sub>
                              <m:r>
                                <a:rPr lang="tr-TR" b="0" i="1" smtClean="0">
                                  <a:latin typeface="Cambria Math" panose="02040503050406030204" pitchFamily="18" charset="0"/>
                                </a:rPr>
                                <m:t>𝑖</m:t>
                              </m:r>
                              <m:r>
                                <a:rPr lang="tr-TR" b="0" i="1" smtClean="0">
                                  <a:latin typeface="Cambria Math" panose="02040503050406030204" pitchFamily="18" charset="0"/>
                                </a:rPr>
                                <m:t>,</m:t>
                              </m:r>
                              <m:r>
                                <a:rPr lang="tr-TR" b="0" i="1" smtClean="0">
                                  <a:latin typeface="Cambria Math" panose="02040503050406030204" pitchFamily="18" charset="0"/>
                                </a:rPr>
                                <m:t>𝑗</m:t>
                              </m:r>
                            </m:sub>
                          </m:sSub>
                          <m:sSub>
                            <m:sSubPr>
                              <m:ctrlPr>
                                <a:rPr lang="tr-TR" b="0" i="1" smtClean="0">
                                  <a:latin typeface="Cambria Math" panose="02040503050406030204" pitchFamily="18" charset="0"/>
                                </a:rPr>
                              </m:ctrlPr>
                            </m:sSubPr>
                            <m:e>
                              <m:r>
                                <a:rPr lang="tr-TR" b="0" i="1" smtClean="0">
                                  <a:latin typeface="Cambria Math" panose="02040503050406030204" pitchFamily="18" charset="0"/>
                                </a:rPr>
                                <m:t>𝑓</m:t>
                              </m:r>
                            </m:e>
                            <m:sub>
                              <m:r>
                                <a:rPr lang="tr-TR" b="0" i="1" smtClean="0">
                                  <a:latin typeface="Cambria Math" panose="02040503050406030204" pitchFamily="18" charset="0"/>
                                </a:rPr>
                                <m:t>𝑖𝑛</m:t>
                              </m:r>
                            </m:sub>
                          </m:sSub>
                          <m:r>
                            <a:rPr lang="tr-TR" b="0" i="1" smtClean="0">
                              <a:latin typeface="Cambria Math" panose="02040503050406030204" pitchFamily="18" charset="0"/>
                            </a:rPr>
                            <m:t>(</m:t>
                          </m:r>
                          <m:r>
                            <a:rPr lang="tr-TR" b="0" i="1" smtClean="0">
                              <a:latin typeface="Cambria Math" panose="02040503050406030204" pitchFamily="18" charset="0"/>
                            </a:rPr>
                            <m:t>𝑗</m:t>
                          </m:r>
                          <m:r>
                            <a:rPr lang="tr-TR" b="0" i="1" smtClean="0">
                              <a:latin typeface="Cambria Math" panose="02040503050406030204" pitchFamily="18" charset="0"/>
                            </a:rPr>
                            <m:t>)</m:t>
                          </m:r>
                        </m:e>
                      </m:nary>
                    </m:oMath>
                  </m:oMathPara>
                </a14:m>
                <a:endParaRPr lang="en-CH" dirty="0"/>
              </a:p>
              <a:p>
                <a:pPr marL="0" indent="0">
                  <a:buNone/>
                </a:pPr>
                <a:r>
                  <a:rPr lang="en-GB" dirty="0"/>
                  <a:t>f</a:t>
                </a:r>
                <a:r>
                  <a:rPr lang="en-CH" dirty="0"/>
                  <a:t>or some constants </a:t>
                </a:r>
                <a14:m>
                  <m:oMath xmlns:m="http://schemas.openxmlformats.org/officeDocument/2006/math">
                    <m:sSub>
                      <m:sSubPr>
                        <m:ctrlPr>
                          <a:rPr lang="tr-TR" b="0" i="1" smtClean="0">
                            <a:latin typeface="Cambria Math" panose="02040503050406030204" pitchFamily="18" charset="0"/>
                          </a:rPr>
                        </m:ctrlPr>
                      </m:sSubPr>
                      <m:e>
                        <m:d>
                          <m:dPr>
                            <m:begChr m:val="{"/>
                            <m:endChr m:val="}"/>
                            <m:ctrlPr>
                              <a:rPr lang="tr-TR" b="0" i="1" smtClean="0">
                                <a:latin typeface="Cambria Math" panose="02040503050406030204" pitchFamily="18" charset="0"/>
                              </a:rPr>
                            </m:ctrlPr>
                          </m:dPr>
                          <m:e>
                            <m:sSub>
                              <m:sSubPr>
                                <m:ctrlPr>
                                  <a:rPr lang="tr-TR" b="0" i="1" smtClean="0">
                                    <a:latin typeface="Cambria Math" panose="02040503050406030204" pitchFamily="18" charset="0"/>
                                  </a:rPr>
                                </m:ctrlPr>
                              </m:sSubPr>
                              <m:e>
                                <m:r>
                                  <a:rPr lang="tr-TR" b="0" i="1" smtClean="0">
                                    <a:latin typeface="Cambria Math" panose="02040503050406030204" pitchFamily="18" charset="0"/>
                                  </a:rPr>
                                  <m:t>𝑏</m:t>
                                </m:r>
                              </m:e>
                              <m:sub>
                                <m:r>
                                  <a:rPr lang="tr-TR" b="0" i="1" smtClean="0">
                                    <a:latin typeface="Cambria Math" panose="02040503050406030204" pitchFamily="18" charset="0"/>
                                  </a:rPr>
                                  <m:t>𝑖</m:t>
                                </m:r>
                                <m:r>
                                  <a:rPr lang="tr-TR" b="0" i="1" smtClean="0">
                                    <a:latin typeface="Cambria Math" panose="02040503050406030204" pitchFamily="18" charset="0"/>
                                  </a:rPr>
                                  <m:t>,</m:t>
                                </m:r>
                                <m:r>
                                  <a:rPr lang="tr-TR" b="0" i="1" smtClean="0">
                                    <a:latin typeface="Cambria Math" panose="02040503050406030204" pitchFamily="18" charset="0"/>
                                  </a:rPr>
                                  <m:t>𝑗</m:t>
                                </m:r>
                              </m:sub>
                            </m:sSub>
                          </m:e>
                        </m:d>
                      </m:e>
                      <m:sub>
                        <m:r>
                          <a:rPr lang="tr-TR" b="0" i="1" smtClean="0">
                            <a:latin typeface="Cambria Math" panose="02040503050406030204" pitchFamily="18" charset="0"/>
                          </a:rPr>
                          <m:t>𝑖</m:t>
                        </m:r>
                        <m:r>
                          <a:rPr lang="tr-TR" b="0" i="1" smtClean="0">
                            <a:latin typeface="Cambria Math" panose="02040503050406030204" pitchFamily="18" charset="0"/>
                          </a:rPr>
                          <m:t>,</m:t>
                        </m:r>
                        <m:r>
                          <a:rPr lang="tr-TR" b="0" i="1" smtClean="0">
                            <a:latin typeface="Cambria Math" panose="02040503050406030204" pitchFamily="18" charset="0"/>
                          </a:rPr>
                          <m:t>𝑗</m:t>
                        </m:r>
                        <m:r>
                          <a:rPr lang="tr-TR" b="0" i="1" smtClean="0">
                            <a:latin typeface="Cambria Math" panose="02040503050406030204" pitchFamily="18" charset="0"/>
                          </a:rPr>
                          <m:t>∈</m:t>
                        </m:r>
                        <m:r>
                          <a:rPr lang="tr-TR" b="0" i="1" smtClean="0">
                            <a:latin typeface="Cambria Math" panose="02040503050406030204" pitchFamily="18" charset="0"/>
                            <a:ea typeface="Cambria Math" panose="02040503050406030204" pitchFamily="18" charset="0"/>
                          </a:rPr>
                          <m:t>𝒱</m:t>
                        </m:r>
                      </m:sub>
                    </m:sSub>
                  </m:oMath>
                </a14:m>
                <a:endParaRPr lang="en-CH" dirty="0"/>
              </a:p>
              <a:p>
                <a:pPr marL="0" indent="0">
                  <a:buNone/>
                </a:pPr>
                <a:endParaRPr lang="en-CH" dirty="0"/>
              </a:p>
              <a:p>
                <a:r>
                  <a:rPr lang="en-CH" dirty="0"/>
                  <a:t>Filtering in the vertex domain is a localized linear transform</a:t>
                </a:r>
              </a:p>
            </p:txBody>
          </p:sp>
        </mc:Choice>
        <mc:Fallback>
          <p:sp>
            <p:nvSpPr>
              <p:cNvPr id="3" name="Content Placeholder 2">
                <a:extLst>
                  <a:ext uri="{FF2B5EF4-FFF2-40B4-BE49-F238E27FC236}">
                    <a16:creationId xmlns:a16="http://schemas.microsoft.com/office/drawing/2014/main" id="{75A274BE-2939-7041-8607-C6B9881DEF86}"/>
                  </a:ext>
                </a:extLst>
              </p:cNvPr>
              <p:cNvSpPr>
                <a:spLocks noGrp="1" noRot="1" noChangeAspect="1" noMove="1" noResize="1" noEditPoints="1" noAdjustHandles="1" noChangeArrowheads="1" noChangeShapeType="1" noTextEdit="1"/>
              </p:cNvSpPr>
              <p:nvPr>
                <p:ph idx="1"/>
              </p:nvPr>
            </p:nvSpPr>
            <p:spPr>
              <a:blipFill>
                <a:blip r:embed="rId2"/>
                <a:stretch>
                  <a:fillRect l="-1206" t="-36047"/>
                </a:stretch>
              </a:blipFill>
            </p:spPr>
            <p:txBody>
              <a:bodyPr/>
              <a:lstStyle/>
              <a:p>
                <a:r>
                  <a:rPr lang="en-CH">
                    <a:noFill/>
                  </a:rPr>
                  <a:t> </a:t>
                </a:r>
              </a:p>
            </p:txBody>
          </p:sp>
        </mc:Fallback>
      </mc:AlternateContent>
    </p:spTree>
    <p:extLst>
      <p:ext uri="{BB962C8B-B14F-4D97-AF65-F5344CB8AC3E}">
        <p14:creationId xmlns:p14="http://schemas.microsoft.com/office/powerpoint/2010/main" val="218983137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35ED8A-E61E-754A-B50E-B4C070C0C2EC}"/>
              </a:ext>
            </a:extLst>
          </p:cNvPr>
          <p:cNvSpPr>
            <a:spLocks noGrp="1"/>
          </p:cNvSpPr>
          <p:nvPr>
            <p:ph type="title"/>
          </p:nvPr>
        </p:nvSpPr>
        <p:spPr/>
        <p:txBody>
          <a:bodyPr/>
          <a:lstStyle/>
          <a:p>
            <a:r>
              <a:rPr lang="en-CH" dirty="0"/>
              <a:t>Filtering</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0979DEF9-37A4-7F45-858B-E35688E1EF77}"/>
                  </a:ext>
                </a:extLst>
              </p:cNvPr>
              <p:cNvSpPr>
                <a:spLocks noGrp="1"/>
              </p:cNvSpPr>
              <p:nvPr>
                <p:ph idx="1"/>
              </p:nvPr>
            </p:nvSpPr>
            <p:spPr/>
            <p:txBody>
              <a:bodyPr>
                <a:normAutofit/>
              </a:bodyPr>
              <a:lstStyle/>
              <a:p>
                <a:pPr marL="0" indent="0">
                  <a:buNone/>
                </a:pPr>
                <a14:m>
                  <m:oMathPara xmlns:m="http://schemas.openxmlformats.org/officeDocument/2006/math">
                    <m:oMathParaPr>
                      <m:jc m:val="centerGroup"/>
                    </m:oMathParaPr>
                    <m:oMath xmlns:m="http://schemas.openxmlformats.org/officeDocument/2006/math">
                      <m:r>
                        <a:rPr lang="tr-TR" b="0" i="1" smtClean="0">
                          <a:latin typeface="Cambria Math" panose="02040503050406030204" pitchFamily="18" charset="0"/>
                        </a:rPr>
                        <m:t> </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𝑓</m:t>
                          </m:r>
                        </m:e>
                        <m:sub>
                          <m:r>
                            <a:rPr lang="tr-TR" b="0" i="1" smtClean="0">
                              <a:latin typeface="Cambria Math" panose="02040503050406030204" pitchFamily="18" charset="0"/>
                            </a:rPr>
                            <m:t>𝑜𝑢𝑡</m:t>
                          </m:r>
                        </m:sub>
                      </m:sSub>
                      <m:d>
                        <m:dPr>
                          <m:ctrlPr>
                            <a:rPr lang="tr-TR" b="0" i="1" smtClean="0">
                              <a:latin typeface="Cambria Math" panose="02040503050406030204" pitchFamily="18" charset="0"/>
                            </a:rPr>
                          </m:ctrlPr>
                        </m:dPr>
                        <m:e>
                          <m:r>
                            <a:rPr lang="tr-TR" b="0" i="1" smtClean="0">
                              <a:latin typeface="Cambria Math" panose="02040503050406030204" pitchFamily="18" charset="0"/>
                            </a:rPr>
                            <m:t>𝑖</m:t>
                          </m:r>
                        </m:e>
                      </m:d>
                      <m:r>
                        <a:rPr lang="tr-TR" b="0" i="1" smtClean="0">
                          <a:latin typeface="Cambria Math" panose="02040503050406030204" pitchFamily="18" charset="0"/>
                        </a:rPr>
                        <m:t>=</m:t>
                      </m:r>
                      <m:nary>
                        <m:naryPr>
                          <m:chr m:val="∑"/>
                          <m:ctrlPr>
                            <a:rPr lang="tr-TR" b="0" i="1" smtClean="0">
                              <a:latin typeface="Cambria Math" panose="02040503050406030204" pitchFamily="18" charset="0"/>
                            </a:rPr>
                          </m:ctrlPr>
                        </m:naryPr>
                        <m:sub>
                          <m:r>
                            <m:rPr>
                              <m:brk m:alnAt="23"/>
                            </m:rPr>
                            <a:rPr lang="tr-TR" b="0" i="1" smtClean="0">
                              <a:latin typeface="Cambria Math" panose="02040503050406030204" pitchFamily="18" charset="0"/>
                            </a:rPr>
                            <m:t>𝑙</m:t>
                          </m:r>
                          <m:r>
                            <a:rPr lang="tr-TR" b="0" i="1" smtClean="0">
                              <a:latin typeface="Cambria Math" panose="02040503050406030204" pitchFamily="18" charset="0"/>
                            </a:rPr>
                            <m:t>=0</m:t>
                          </m:r>
                        </m:sub>
                        <m:sup>
                          <m:r>
                            <a:rPr lang="tr-TR" b="0" i="1" smtClean="0">
                              <a:latin typeface="Cambria Math" panose="02040503050406030204" pitchFamily="18" charset="0"/>
                            </a:rPr>
                            <m:t>𝑁</m:t>
                          </m:r>
                          <m:r>
                            <a:rPr lang="tr-TR" b="0" i="1" smtClean="0">
                              <a:latin typeface="Cambria Math" panose="02040503050406030204" pitchFamily="18" charset="0"/>
                            </a:rPr>
                            <m:t>−1</m:t>
                          </m:r>
                        </m:sup>
                        <m:e>
                          <m:sSub>
                            <m:sSubPr>
                              <m:ctrlPr>
                                <a:rPr lang="tr-TR" b="0" i="1" smtClean="0">
                                  <a:latin typeface="Cambria Math" panose="02040503050406030204" pitchFamily="18" charset="0"/>
                                </a:rPr>
                              </m:ctrlPr>
                            </m:sSubPr>
                            <m:e>
                              <m:acc>
                                <m:accPr>
                                  <m:chr m:val="̂"/>
                                  <m:ctrlPr>
                                    <a:rPr lang="en-CH" i="1" smtClean="0">
                                      <a:latin typeface="Cambria Math" panose="02040503050406030204" pitchFamily="18" charset="0"/>
                                    </a:rPr>
                                  </m:ctrlPr>
                                </m:accPr>
                                <m:e>
                                  <m:r>
                                    <a:rPr lang="tr-TR" b="0" i="1" smtClean="0">
                                      <a:latin typeface="Cambria Math" panose="02040503050406030204" pitchFamily="18" charset="0"/>
                                    </a:rPr>
                                    <m:t>𝑓</m:t>
                                  </m:r>
                                </m:e>
                              </m:acc>
                            </m:e>
                            <m:sub>
                              <m:r>
                                <a:rPr lang="tr-TR" b="0" i="1" smtClean="0">
                                  <a:latin typeface="Cambria Math" panose="02040503050406030204" pitchFamily="18" charset="0"/>
                                </a:rPr>
                                <m:t>𝑖𝑛</m:t>
                              </m:r>
                            </m:sub>
                          </m:sSub>
                          <m:d>
                            <m:dPr>
                              <m:ctrlPr>
                                <a:rPr lang="tr-TR" b="0" i="1" smtClean="0">
                                  <a:latin typeface="Cambria Math" panose="02040503050406030204" pitchFamily="18" charset="0"/>
                                </a:rPr>
                              </m:ctrlPr>
                            </m:dPr>
                            <m:e>
                              <m:sSub>
                                <m:sSubPr>
                                  <m:ctrlPr>
                                    <a:rPr lang="tr-TR" b="0" i="1" smtClean="0">
                                      <a:latin typeface="Cambria Math" panose="02040503050406030204" pitchFamily="18" charset="0"/>
                                    </a:rPr>
                                  </m:ctrlPr>
                                </m:sSubPr>
                                <m:e>
                                  <m:r>
                                    <a:rPr lang="tr-TR" b="0" i="1" smtClean="0">
                                      <a:latin typeface="Cambria Math" panose="02040503050406030204" pitchFamily="18" charset="0"/>
                                    </a:rPr>
                                    <m:t>𝜆</m:t>
                                  </m:r>
                                </m:e>
                                <m:sub>
                                  <m:r>
                                    <a:rPr lang="tr-TR" b="0" i="1" smtClean="0">
                                      <a:latin typeface="Cambria Math" panose="02040503050406030204" pitchFamily="18" charset="0"/>
                                    </a:rPr>
                                    <m:t>𝑙</m:t>
                                  </m:r>
                                </m:sub>
                              </m:sSub>
                            </m:e>
                          </m:d>
                          <m:acc>
                            <m:accPr>
                              <m:chr m:val="̂"/>
                              <m:ctrlPr>
                                <a:rPr lang="en-CH" i="1" smtClean="0">
                                  <a:latin typeface="Cambria Math" panose="02040503050406030204" pitchFamily="18" charset="0"/>
                                </a:rPr>
                              </m:ctrlPr>
                            </m:accPr>
                            <m:e>
                              <m:r>
                                <a:rPr lang="tr-TR" b="0" i="1" smtClean="0">
                                  <a:latin typeface="Cambria Math" panose="02040503050406030204" pitchFamily="18" charset="0"/>
                                </a:rPr>
                                <m:t>h</m:t>
                              </m:r>
                            </m:e>
                          </m:acc>
                          <m:d>
                            <m:dPr>
                              <m:ctrlPr>
                                <a:rPr lang="tr-TR" b="0" i="1" smtClean="0">
                                  <a:latin typeface="Cambria Math" panose="02040503050406030204" pitchFamily="18" charset="0"/>
                                </a:rPr>
                              </m:ctrlPr>
                            </m:dPr>
                            <m:e>
                              <m:sSub>
                                <m:sSubPr>
                                  <m:ctrlPr>
                                    <a:rPr lang="tr-TR" b="0" i="1" smtClean="0">
                                      <a:latin typeface="Cambria Math" panose="02040503050406030204" pitchFamily="18" charset="0"/>
                                    </a:rPr>
                                  </m:ctrlPr>
                                </m:sSubPr>
                                <m:e>
                                  <m:r>
                                    <a:rPr lang="tr-TR" b="0" i="1" smtClean="0">
                                      <a:latin typeface="Cambria Math" panose="02040503050406030204" pitchFamily="18" charset="0"/>
                                    </a:rPr>
                                    <m:t>𝜆</m:t>
                                  </m:r>
                                </m:e>
                                <m:sub>
                                  <m:r>
                                    <a:rPr lang="tr-TR" b="0" i="1" smtClean="0">
                                      <a:latin typeface="Cambria Math" panose="02040503050406030204" pitchFamily="18" charset="0"/>
                                    </a:rPr>
                                    <m:t>𝑙</m:t>
                                  </m:r>
                                </m:sub>
                              </m:sSub>
                            </m:e>
                          </m:d>
                        </m:e>
                      </m:nary>
                      <m:sSub>
                        <m:sSubPr>
                          <m:ctrlPr>
                            <a:rPr lang="tr-TR" b="0" i="1" smtClean="0">
                              <a:latin typeface="Cambria Math" panose="02040503050406030204" pitchFamily="18" charset="0"/>
                            </a:rPr>
                          </m:ctrlPr>
                        </m:sSubPr>
                        <m:e>
                          <m:r>
                            <a:rPr lang="tr-TR" b="0" i="1" smtClean="0">
                              <a:latin typeface="Cambria Math" panose="02040503050406030204" pitchFamily="18" charset="0"/>
                            </a:rPr>
                            <m:t>𝑢</m:t>
                          </m:r>
                        </m:e>
                        <m:sub>
                          <m:r>
                            <a:rPr lang="tr-TR" b="0" i="1" smtClean="0">
                              <a:latin typeface="Cambria Math" panose="02040503050406030204" pitchFamily="18" charset="0"/>
                            </a:rPr>
                            <m:t>𝑙</m:t>
                          </m:r>
                        </m:sub>
                      </m:sSub>
                      <m:r>
                        <a:rPr lang="tr-TR" b="0" i="1" smtClean="0">
                          <a:latin typeface="Cambria Math" panose="02040503050406030204" pitchFamily="18" charset="0"/>
                        </a:rPr>
                        <m:t>(</m:t>
                      </m:r>
                      <m:r>
                        <a:rPr lang="tr-TR" b="0" i="1" smtClean="0">
                          <a:latin typeface="Cambria Math" panose="02040503050406030204" pitchFamily="18" charset="0"/>
                        </a:rPr>
                        <m:t>𝑖</m:t>
                      </m:r>
                      <m:r>
                        <a:rPr lang="tr-TR" b="0" i="1" smtClean="0">
                          <a:latin typeface="Cambria Math" panose="02040503050406030204" pitchFamily="18" charset="0"/>
                        </a:rPr>
                        <m:t>)</m:t>
                      </m:r>
                    </m:oMath>
                  </m:oMathPara>
                </a14:m>
                <a:endParaRPr lang="tr-TR" b="0" i="1" dirty="0">
                  <a:latin typeface="Cambria Math" panose="02040503050406030204" pitchFamily="18" charset="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tr-TR" b="0" i="1" smtClean="0">
                          <a:latin typeface="Cambria Math" panose="02040503050406030204" pitchFamily="18" charset="0"/>
                        </a:rPr>
                        <m:t>=</m:t>
                      </m:r>
                      <m:nary>
                        <m:naryPr>
                          <m:chr m:val="∑"/>
                          <m:ctrlPr>
                            <a:rPr lang="tr-TR" b="0" i="1" smtClean="0">
                              <a:latin typeface="Cambria Math" panose="02040503050406030204" pitchFamily="18" charset="0"/>
                            </a:rPr>
                          </m:ctrlPr>
                        </m:naryPr>
                        <m:sub>
                          <m:r>
                            <a:rPr lang="tr-TR" b="0" i="1" smtClean="0">
                              <a:latin typeface="Cambria Math" panose="02040503050406030204" pitchFamily="18" charset="0"/>
                            </a:rPr>
                            <m:t>𝑗</m:t>
                          </m:r>
                          <m:r>
                            <a:rPr lang="tr-TR" b="0" i="1" smtClean="0">
                              <a:latin typeface="Cambria Math" panose="02040503050406030204" pitchFamily="18" charset="0"/>
                            </a:rPr>
                            <m:t>=</m:t>
                          </m:r>
                          <m:r>
                            <a:rPr lang="tr-TR" b="0" i="1" smtClean="0">
                              <a:latin typeface="Cambria Math" panose="02040503050406030204" pitchFamily="18" charset="0"/>
                            </a:rPr>
                            <m:t>1</m:t>
                          </m:r>
                        </m:sub>
                        <m:sup>
                          <m:r>
                            <a:rPr lang="tr-TR" b="0" i="1" smtClean="0">
                              <a:latin typeface="Cambria Math" panose="02040503050406030204" pitchFamily="18" charset="0"/>
                            </a:rPr>
                            <m:t>𝑁</m:t>
                          </m:r>
                        </m:sup>
                        <m:e>
                          <m:sSub>
                            <m:sSubPr>
                              <m:ctrlPr>
                                <a:rPr lang="tr-TR" b="0" i="1" smtClean="0">
                                  <a:latin typeface="Cambria Math" panose="02040503050406030204" pitchFamily="18" charset="0"/>
                                </a:rPr>
                              </m:ctrlPr>
                            </m:sSubPr>
                            <m:e>
                              <m:r>
                                <a:rPr lang="tr-TR" b="0" i="1" smtClean="0">
                                  <a:latin typeface="Cambria Math" panose="02040503050406030204" pitchFamily="18" charset="0"/>
                                </a:rPr>
                                <m:t>𝑓</m:t>
                              </m:r>
                            </m:e>
                            <m:sub>
                              <m:r>
                                <a:rPr lang="tr-TR" b="0" i="1" smtClean="0">
                                  <a:latin typeface="Cambria Math" panose="02040503050406030204" pitchFamily="18" charset="0"/>
                                </a:rPr>
                                <m:t>𝑖𝑛</m:t>
                              </m:r>
                            </m:sub>
                          </m:sSub>
                          <m:d>
                            <m:dPr>
                              <m:ctrlPr>
                                <a:rPr lang="tr-TR" b="0" i="1" smtClean="0">
                                  <a:latin typeface="Cambria Math" panose="02040503050406030204" pitchFamily="18" charset="0"/>
                                </a:rPr>
                              </m:ctrlPr>
                            </m:dPr>
                            <m:e>
                              <m:r>
                                <a:rPr lang="tr-TR" b="0" i="1" smtClean="0">
                                  <a:latin typeface="Cambria Math" panose="02040503050406030204" pitchFamily="18" charset="0"/>
                                </a:rPr>
                                <m:t>𝑗</m:t>
                              </m:r>
                            </m:e>
                          </m:d>
                          <m:nary>
                            <m:naryPr>
                              <m:chr m:val="∑"/>
                              <m:ctrlPr>
                                <a:rPr lang="tr-TR" b="0" i="1" smtClean="0">
                                  <a:latin typeface="Cambria Math" panose="02040503050406030204" pitchFamily="18" charset="0"/>
                                </a:rPr>
                              </m:ctrlPr>
                            </m:naryPr>
                            <m:sub>
                              <m:r>
                                <a:rPr lang="tr-TR" b="0" i="1" smtClean="0">
                                  <a:latin typeface="Cambria Math" panose="02040503050406030204" pitchFamily="18" charset="0"/>
                                </a:rPr>
                                <m:t>𝑗</m:t>
                              </m:r>
                              <m:r>
                                <a:rPr lang="tr-TR" b="0" i="1" smtClean="0">
                                  <a:latin typeface="Cambria Math" panose="02040503050406030204" pitchFamily="18" charset="0"/>
                                </a:rPr>
                                <m:t>=1</m:t>
                              </m:r>
                            </m:sub>
                            <m:sup>
                              <m:r>
                                <a:rPr lang="tr-TR" b="0" i="1" smtClean="0">
                                  <a:latin typeface="Cambria Math" panose="02040503050406030204" pitchFamily="18" charset="0"/>
                                </a:rPr>
                                <m:t>𝑁</m:t>
                              </m:r>
                            </m:sup>
                            <m:e>
                              <m:sSub>
                                <m:sSubPr>
                                  <m:ctrlPr>
                                    <a:rPr lang="tr-TR" b="0" i="1" smtClean="0">
                                      <a:latin typeface="Cambria Math" panose="02040503050406030204" pitchFamily="18" charset="0"/>
                                    </a:rPr>
                                  </m:ctrlPr>
                                </m:sSubPr>
                                <m:e>
                                  <m:r>
                                    <a:rPr lang="tr-TR" b="0" i="1" smtClean="0">
                                      <a:latin typeface="Cambria Math" panose="02040503050406030204" pitchFamily="18" charset="0"/>
                                    </a:rPr>
                                    <m:t>𝑎</m:t>
                                  </m:r>
                                </m:e>
                                <m:sub>
                                  <m:r>
                                    <a:rPr lang="tr-TR" b="0" i="1" smtClean="0">
                                      <a:latin typeface="Cambria Math" panose="02040503050406030204" pitchFamily="18" charset="0"/>
                                    </a:rPr>
                                    <m:t>𝑘</m:t>
                                  </m:r>
                                </m:sub>
                              </m:sSub>
                              <m:nary>
                                <m:naryPr>
                                  <m:chr m:val="∑"/>
                                  <m:ctrlPr>
                                    <a:rPr lang="tr-TR" b="0" i="1" smtClean="0">
                                      <a:latin typeface="Cambria Math" panose="02040503050406030204" pitchFamily="18" charset="0"/>
                                    </a:rPr>
                                  </m:ctrlPr>
                                </m:naryPr>
                                <m:sub>
                                  <m:r>
                                    <a:rPr lang="tr-TR" b="0" i="1" smtClean="0">
                                      <a:latin typeface="Cambria Math" panose="02040503050406030204" pitchFamily="18" charset="0"/>
                                    </a:rPr>
                                    <m:t>𝑗</m:t>
                                  </m:r>
                                  <m:r>
                                    <a:rPr lang="tr-TR" b="0" i="1" smtClean="0">
                                      <a:latin typeface="Cambria Math" panose="02040503050406030204" pitchFamily="18" charset="0"/>
                                    </a:rPr>
                                    <m:t>=1</m:t>
                                  </m:r>
                                </m:sub>
                                <m:sup>
                                  <m:r>
                                    <a:rPr lang="tr-TR" b="0" i="1" smtClean="0">
                                      <a:latin typeface="Cambria Math" panose="02040503050406030204" pitchFamily="18" charset="0"/>
                                    </a:rPr>
                                    <m:t>𝑁</m:t>
                                  </m:r>
                                </m:sup>
                                <m:e>
                                  <m:sSubSup>
                                    <m:sSubSupPr>
                                      <m:ctrlPr>
                                        <a:rPr lang="tr-TR" b="0" i="1" smtClean="0">
                                          <a:latin typeface="Cambria Math" panose="02040503050406030204" pitchFamily="18" charset="0"/>
                                        </a:rPr>
                                      </m:ctrlPr>
                                    </m:sSubSupPr>
                                    <m:e>
                                      <m:r>
                                        <a:rPr lang="tr-TR" b="0" i="1" smtClean="0">
                                          <a:latin typeface="Cambria Math" panose="02040503050406030204" pitchFamily="18" charset="0"/>
                                        </a:rPr>
                                        <m:t>𝜆</m:t>
                                      </m:r>
                                    </m:e>
                                    <m:sub>
                                      <m:r>
                                        <a:rPr lang="tr-TR" b="0" i="1" smtClean="0">
                                          <a:latin typeface="Cambria Math" panose="02040503050406030204" pitchFamily="18" charset="0"/>
                                        </a:rPr>
                                        <m:t>𝑙</m:t>
                                      </m:r>
                                    </m:sub>
                                    <m:sup>
                                      <m:r>
                                        <a:rPr lang="tr-TR" b="0" i="1" smtClean="0">
                                          <a:latin typeface="Cambria Math" panose="02040503050406030204" pitchFamily="18" charset="0"/>
                                        </a:rPr>
                                        <m:t>𝑘</m:t>
                                      </m:r>
                                    </m:sup>
                                  </m:sSubSup>
                                  <m:sSubSup>
                                    <m:sSubSupPr>
                                      <m:ctrlPr>
                                        <a:rPr lang="tr-TR" b="0" i="1" smtClean="0">
                                          <a:latin typeface="Cambria Math" panose="02040503050406030204" pitchFamily="18" charset="0"/>
                                        </a:rPr>
                                      </m:ctrlPr>
                                    </m:sSubSupPr>
                                    <m:e>
                                      <m:r>
                                        <a:rPr lang="tr-TR" b="0" i="1" smtClean="0">
                                          <a:latin typeface="Cambria Math" panose="02040503050406030204" pitchFamily="18" charset="0"/>
                                        </a:rPr>
                                        <m:t>𝑢</m:t>
                                      </m:r>
                                    </m:e>
                                    <m:sub>
                                      <m:r>
                                        <a:rPr lang="tr-TR" b="0" i="1" smtClean="0">
                                          <a:latin typeface="Cambria Math" panose="02040503050406030204" pitchFamily="18" charset="0"/>
                                        </a:rPr>
                                        <m:t>𝑙</m:t>
                                      </m:r>
                                    </m:sub>
                                    <m:sup>
                                      <m:r>
                                        <a:rPr lang="tr-TR" b="0" i="1" smtClean="0">
                                          <a:latin typeface="Cambria Math" panose="02040503050406030204" pitchFamily="18" charset="0"/>
                                        </a:rPr>
                                        <m:t>∗</m:t>
                                      </m:r>
                                    </m:sup>
                                  </m:sSubSup>
                                  <m:d>
                                    <m:dPr>
                                      <m:ctrlPr>
                                        <a:rPr lang="tr-TR" b="0" i="1" smtClean="0">
                                          <a:latin typeface="Cambria Math" panose="02040503050406030204" pitchFamily="18" charset="0"/>
                                        </a:rPr>
                                      </m:ctrlPr>
                                    </m:dPr>
                                    <m:e>
                                      <m:r>
                                        <a:rPr lang="tr-TR" b="0" i="1" smtClean="0">
                                          <a:latin typeface="Cambria Math" panose="02040503050406030204" pitchFamily="18" charset="0"/>
                                        </a:rPr>
                                        <m:t>𝑗</m:t>
                                      </m:r>
                                    </m:e>
                                  </m:d>
                                  <m:d>
                                    <m:dPr>
                                      <m:ctrlPr>
                                        <a:rPr lang="tr-TR" b="0" i="1" smtClean="0">
                                          <a:latin typeface="Cambria Math" panose="02040503050406030204" pitchFamily="18" charset="0"/>
                                        </a:rPr>
                                      </m:ctrlPr>
                                    </m:dPr>
                                    <m:e>
                                      <m:sSub>
                                        <m:sSubPr>
                                          <m:ctrlPr>
                                            <a:rPr lang="tr-TR" b="0" i="1" smtClean="0">
                                              <a:latin typeface="Cambria Math" panose="02040503050406030204" pitchFamily="18" charset="0"/>
                                            </a:rPr>
                                          </m:ctrlPr>
                                        </m:sSubPr>
                                        <m:e>
                                          <m:r>
                                            <a:rPr lang="tr-TR" b="0" i="1" smtClean="0">
                                              <a:latin typeface="Cambria Math" panose="02040503050406030204" pitchFamily="18" charset="0"/>
                                            </a:rPr>
                                            <m:t>𝜆</m:t>
                                          </m:r>
                                        </m:e>
                                        <m:sub>
                                          <m:r>
                                            <a:rPr lang="tr-TR" b="0" i="1" smtClean="0">
                                              <a:latin typeface="Cambria Math" panose="02040503050406030204" pitchFamily="18" charset="0"/>
                                            </a:rPr>
                                            <m:t>𝑙</m:t>
                                          </m:r>
                                        </m:sub>
                                      </m:sSub>
                                    </m:e>
                                  </m:d>
                                  <m:sSub>
                                    <m:sSubPr>
                                      <m:ctrlPr>
                                        <a:rPr lang="tr-TR" b="0" i="1" smtClean="0">
                                          <a:latin typeface="Cambria Math" panose="02040503050406030204" pitchFamily="18" charset="0"/>
                                        </a:rPr>
                                      </m:ctrlPr>
                                    </m:sSubPr>
                                    <m:e>
                                      <m:r>
                                        <a:rPr lang="tr-TR" b="0" i="1" smtClean="0">
                                          <a:latin typeface="Cambria Math" panose="02040503050406030204" pitchFamily="18" charset="0"/>
                                        </a:rPr>
                                        <m:t>𝑢</m:t>
                                      </m:r>
                                    </m:e>
                                    <m:sub>
                                      <m:r>
                                        <a:rPr lang="tr-TR" b="0" i="1" smtClean="0">
                                          <a:latin typeface="Cambria Math" panose="02040503050406030204" pitchFamily="18" charset="0"/>
                                        </a:rPr>
                                        <m:t>𝑙</m:t>
                                      </m:r>
                                    </m:sub>
                                  </m:sSub>
                                  <m:d>
                                    <m:dPr>
                                      <m:ctrlPr>
                                        <a:rPr lang="tr-TR" b="0" i="1" smtClean="0">
                                          <a:latin typeface="Cambria Math" panose="02040503050406030204" pitchFamily="18" charset="0"/>
                                        </a:rPr>
                                      </m:ctrlPr>
                                    </m:dPr>
                                    <m:e>
                                      <m:r>
                                        <a:rPr lang="tr-TR" b="0" i="1" smtClean="0">
                                          <a:latin typeface="Cambria Math" panose="02040503050406030204" pitchFamily="18" charset="0"/>
                                        </a:rPr>
                                        <m:t>𝑖</m:t>
                                      </m:r>
                                    </m:e>
                                  </m:d>
                                  <m:r>
                                    <a:rPr lang="tr-TR" b="0" i="1" smtClean="0">
                                      <a:latin typeface="Cambria Math" panose="02040503050406030204" pitchFamily="18" charset="0"/>
                                    </a:rPr>
                                    <m:t>   </m:t>
                                  </m:r>
                                </m:e>
                              </m:nary>
                            </m:e>
                          </m:nary>
                        </m:e>
                      </m:nary>
                    </m:oMath>
                  </m:oMathPara>
                </a14:m>
                <a:endParaRPr lang="tr-TR" b="0" i="1" dirty="0">
                  <a:latin typeface="Cambria Math" panose="02040503050406030204" pitchFamily="18" charset="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tr-TR" b="0" i="1" smtClean="0">
                          <a:latin typeface="Cambria Math" panose="02040503050406030204" pitchFamily="18" charset="0"/>
                        </a:rPr>
                        <m:t>                    =</m:t>
                      </m:r>
                      <m:nary>
                        <m:naryPr>
                          <m:chr m:val="∑"/>
                          <m:ctrlPr>
                            <a:rPr lang="tr-TR" b="0" i="1" smtClean="0">
                              <a:latin typeface="Cambria Math" panose="02040503050406030204" pitchFamily="18" charset="0"/>
                            </a:rPr>
                          </m:ctrlPr>
                        </m:naryPr>
                        <m:sub>
                          <m:r>
                            <a:rPr lang="tr-TR" b="0" i="1" smtClean="0">
                              <a:latin typeface="Cambria Math" panose="02040503050406030204" pitchFamily="18" charset="0"/>
                            </a:rPr>
                            <m:t>𝑗</m:t>
                          </m:r>
                          <m:r>
                            <a:rPr lang="tr-TR" b="0" i="1" smtClean="0">
                              <a:latin typeface="Cambria Math" panose="02040503050406030204" pitchFamily="18" charset="0"/>
                            </a:rPr>
                            <m:t>=1</m:t>
                          </m:r>
                        </m:sub>
                        <m:sup>
                          <m:r>
                            <a:rPr lang="tr-TR" b="0" i="1" smtClean="0">
                              <a:latin typeface="Cambria Math" panose="02040503050406030204" pitchFamily="18" charset="0"/>
                            </a:rPr>
                            <m:t>𝑁</m:t>
                          </m:r>
                        </m:sup>
                        <m:e>
                          <m:sSub>
                            <m:sSubPr>
                              <m:ctrlPr>
                                <a:rPr lang="tr-TR" b="0" i="1" smtClean="0">
                                  <a:latin typeface="Cambria Math" panose="02040503050406030204" pitchFamily="18" charset="0"/>
                                </a:rPr>
                              </m:ctrlPr>
                            </m:sSubPr>
                            <m:e>
                              <m:r>
                                <a:rPr lang="tr-TR" b="0" i="1" smtClean="0">
                                  <a:latin typeface="Cambria Math" panose="02040503050406030204" pitchFamily="18" charset="0"/>
                                </a:rPr>
                                <m:t>𝑓</m:t>
                              </m:r>
                            </m:e>
                            <m:sub>
                              <m:r>
                                <a:rPr lang="tr-TR" b="0" i="1" smtClean="0">
                                  <a:latin typeface="Cambria Math" panose="02040503050406030204" pitchFamily="18" charset="0"/>
                                </a:rPr>
                                <m:t>𝑖𝑛</m:t>
                              </m:r>
                            </m:sub>
                          </m:sSub>
                          <m:d>
                            <m:dPr>
                              <m:ctrlPr>
                                <a:rPr lang="tr-TR" b="0" i="1" smtClean="0">
                                  <a:latin typeface="Cambria Math" panose="02040503050406030204" pitchFamily="18" charset="0"/>
                                </a:rPr>
                              </m:ctrlPr>
                            </m:dPr>
                            <m:e>
                              <m:r>
                                <a:rPr lang="tr-TR" b="0" i="1" smtClean="0">
                                  <a:latin typeface="Cambria Math" panose="02040503050406030204" pitchFamily="18" charset="0"/>
                                </a:rPr>
                                <m:t>𝑗</m:t>
                              </m:r>
                            </m:e>
                          </m:d>
                          <m:nary>
                            <m:naryPr>
                              <m:chr m:val="∑"/>
                              <m:ctrlPr>
                                <a:rPr lang="tr-TR" b="0" i="1" smtClean="0">
                                  <a:latin typeface="Cambria Math" panose="02040503050406030204" pitchFamily="18" charset="0"/>
                                </a:rPr>
                              </m:ctrlPr>
                            </m:naryPr>
                            <m:sub>
                              <m:r>
                                <a:rPr lang="tr-TR" b="0" i="1" smtClean="0">
                                  <a:latin typeface="Cambria Math" panose="02040503050406030204" pitchFamily="18" charset="0"/>
                                </a:rPr>
                                <m:t>𝑗</m:t>
                              </m:r>
                              <m:r>
                                <a:rPr lang="tr-TR" b="0" i="1" smtClean="0">
                                  <a:latin typeface="Cambria Math" panose="02040503050406030204" pitchFamily="18" charset="0"/>
                                </a:rPr>
                                <m:t>=1</m:t>
                              </m:r>
                            </m:sub>
                            <m:sup>
                              <m:r>
                                <a:rPr lang="tr-TR" b="0" i="1" smtClean="0">
                                  <a:latin typeface="Cambria Math" panose="02040503050406030204" pitchFamily="18" charset="0"/>
                                </a:rPr>
                                <m:t>𝑁</m:t>
                              </m:r>
                            </m:sup>
                            <m:e>
                              <m:sSub>
                                <m:sSubPr>
                                  <m:ctrlPr>
                                    <a:rPr lang="tr-TR" b="0" i="1" smtClean="0">
                                      <a:latin typeface="Cambria Math" panose="02040503050406030204" pitchFamily="18" charset="0"/>
                                    </a:rPr>
                                  </m:ctrlPr>
                                </m:sSubPr>
                                <m:e>
                                  <m:r>
                                    <a:rPr lang="tr-TR" b="0" i="1" smtClean="0">
                                      <a:latin typeface="Cambria Math" panose="02040503050406030204" pitchFamily="18" charset="0"/>
                                    </a:rPr>
                                    <m:t>𝑎</m:t>
                                  </m:r>
                                </m:e>
                                <m:sub>
                                  <m:r>
                                    <a:rPr lang="tr-TR" b="0" i="1" smtClean="0">
                                      <a:latin typeface="Cambria Math" panose="02040503050406030204" pitchFamily="18" charset="0"/>
                                    </a:rPr>
                                    <m:t>𝑘</m:t>
                                  </m:r>
                                </m:sub>
                              </m:sSub>
                              <m:sSub>
                                <m:sSubPr>
                                  <m:ctrlPr>
                                    <a:rPr lang="tr-TR" b="0" i="1" smtClean="0">
                                      <a:latin typeface="Cambria Math" panose="02040503050406030204" pitchFamily="18" charset="0"/>
                                    </a:rPr>
                                  </m:ctrlPr>
                                </m:sSubPr>
                                <m:e>
                                  <m:d>
                                    <m:dPr>
                                      <m:ctrlPr>
                                        <a:rPr lang="tr-TR" b="0" i="1" smtClean="0">
                                          <a:latin typeface="Cambria Math" panose="02040503050406030204" pitchFamily="18" charset="0"/>
                                        </a:rPr>
                                      </m:ctrlPr>
                                    </m:dPr>
                                    <m:e>
                                      <m:sSup>
                                        <m:sSupPr>
                                          <m:ctrlPr>
                                            <a:rPr lang="tr-TR" b="0" i="1" smtClean="0">
                                              <a:latin typeface="Cambria Math" panose="02040503050406030204" pitchFamily="18" charset="0"/>
                                            </a:rPr>
                                          </m:ctrlPr>
                                        </m:sSupPr>
                                        <m:e>
                                          <m:r>
                                            <m:rPr>
                                              <m:nor/>
                                            </m:rPr>
                                            <a:rPr lang="en-GB" smtClean="0"/>
                                            <m:t>Ł</m:t>
                                          </m:r>
                                        </m:e>
                                        <m:sup>
                                          <m:r>
                                            <a:rPr lang="tr-TR" b="0" i="1" smtClean="0">
                                              <a:latin typeface="Cambria Math" panose="02040503050406030204" pitchFamily="18" charset="0"/>
                                            </a:rPr>
                                            <m:t>𝑘</m:t>
                                          </m:r>
                                        </m:sup>
                                      </m:sSup>
                                    </m:e>
                                  </m:d>
                                </m:e>
                                <m:sub>
                                  <m:r>
                                    <a:rPr lang="tr-TR" b="0" i="1" smtClean="0">
                                      <a:latin typeface="Cambria Math" panose="02040503050406030204" pitchFamily="18" charset="0"/>
                                    </a:rPr>
                                    <m:t>𝑖</m:t>
                                  </m:r>
                                  <m:r>
                                    <a:rPr lang="tr-TR" b="0" i="1" smtClean="0">
                                      <a:latin typeface="Cambria Math" panose="02040503050406030204" pitchFamily="18" charset="0"/>
                                    </a:rPr>
                                    <m:t>,</m:t>
                                  </m:r>
                                  <m:r>
                                    <a:rPr lang="tr-TR" b="0" i="1" smtClean="0">
                                      <a:latin typeface="Cambria Math" panose="02040503050406030204" pitchFamily="18" charset="0"/>
                                    </a:rPr>
                                    <m:t>𝑗</m:t>
                                  </m:r>
                                </m:sub>
                              </m:sSub>
                            </m:e>
                          </m:nary>
                        </m:e>
                      </m:nary>
                    </m:oMath>
                  </m:oMathPara>
                </a14:m>
                <a:endParaRPr lang="tr-TR" b="0" i="1" dirty="0">
                  <a:latin typeface="Cambria Math" panose="02040503050406030204" pitchFamily="18" charset="0"/>
                  <a:ea typeface="Cambria Math" panose="02040503050406030204" pitchFamily="18" charset="0"/>
                </a:endParaRPr>
              </a:p>
              <a:p>
                <a:pPr marL="0" indent="0">
                  <a:buNone/>
                </a:pPr>
                <a:endParaRPr lang="tr-TR" b="0" i="1" dirty="0">
                  <a:latin typeface="Cambria Math" panose="02040503050406030204" pitchFamily="18" charset="0"/>
                  <a:ea typeface="Cambria Math" panose="02040503050406030204" pitchFamily="18" charset="0"/>
                </a:endParaRPr>
              </a:p>
              <a:p>
                <a:pPr marL="0" indent="0">
                  <a:buNone/>
                </a:pPr>
                <a:endParaRPr lang="en-CH" dirty="0"/>
              </a:p>
              <a:p>
                <a:pPr marL="0" indent="0">
                  <a:buNone/>
                </a:pPr>
                <a:endParaRPr lang="en-CH" dirty="0"/>
              </a:p>
            </p:txBody>
          </p:sp>
        </mc:Choice>
        <mc:Fallback>
          <p:sp>
            <p:nvSpPr>
              <p:cNvPr id="3" name="Content Placeholder 2">
                <a:extLst>
                  <a:ext uri="{FF2B5EF4-FFF2-40B4-BE49-F238E27FC236}">
                    <a16:creationId xmlns:a16="http://schemas.microsoft.com/office/drawing/2014/main" id="{0979DEF9-37A4-7F45-858B-E35688E1EF77}"/>
                  </a:ext>
                </a:extLst>
              </p:cNvPr>
              <p:cNvSpPr>
                <a:spLocks noGrp="1" noRot="1" noChangeAspect="1" noMove="1" noResize="1" noEditPoints="1" noAdjustHandles="1" noChangeArrowheads="1" noChangeShapeType="1" noTextEdit="1"/>
              </p:cNvSpPr>
              <p:nvPr>
                <p:ph idx="1"/>
              </p:nvPr>
            </p:nvSpPr>
            <p:spPr>
              <a:blipFill>
                <a:blip r:embed="rId2"/>
                <a:stretch>
                  <a:fillRect t="-32267" b="-26163"/>
                </a:stretch>
              </a:blipFill>
            </p:spPr>
            <p:txBody>
              <a:bodyPr/>
              <a:lstStyle/>
              <a:p>
                <a:r>
                  <a:rPr lang="en-CH">
                    <a:noFill/>
                  </a:rPr>
                  <a:t> </a:t>
                </a:r>
              </a:p>
            </p:txBody>
          </p:sp>
        </mc:Fallback>
      </mc:AlternateContent>
    </p:spTree>
    <p:extLst>
      <p:ext uri="{BB962C8B-B14F-4D97-AF65-F5344CB8AC3E}">
        <p14:creationId xmlns:p14="http://schemas.microsoft.com/office/powerpoint/2010/main" val="12034807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5700B0-56D7-2844-A11F-060108EB0604}"/>
              </a:ext>
            </a:extLst>
          </p:cNvPr>
          <p:cNvSpPr>
            <a:spLocks noGrp="1"/>
          </p:cNvSpPr>
          <p:nvPr>
            <p:ph type="title"/>
          </p:nvPr>
        </p:nvSpPr>
        <p:spPr/>
        <p:txBody>
          <a:bodyPr/>
          <a:lstStyle/>
          <a:p>
            <a:r>
              <a:rPr lang="en-CH" b="1" dirty="0"/>
              <a:t>Special Graphs</a:t>
            </a:r>
          </a:p>
        </p:txBody>
      </p:sp>
      <p:sp>
        <p:nvSpPr>
          <p:cNvPr id="3" name="Content Placeholder 2">
            <a:extLst>
              <a:ext uri="{FF2B5EF4-FFF2-40B4-BE49-F238E27FC236}">
                <a16:creationId xmlns:a16="http://schemas.microsoft.com/office/drawing/2014/main" id="{5ECCA83D-D4B2-D940-B765-8B9352C8CA31}"/>
              </a:ext>
            </a:extLst>
          </p:cNvPr>
          <p:cNvSpPr>
            <a:spLocks noGrp="1"/>
          </p:cNvSpPr>
          <p:nvPr>
            <p:ph idx="1"/>
          </p:nvPr>
        </p:nvSpPr>
        <p:spPr/>
        <p:txBody>
          <a:bodyPr/>
          <a:lstStyle/>
          <a:p>
            <a:r>
              <a:rPr lang="en-CH" dirty="0"/>
              <a:t>Tree: undirected graph that can have only one path to connect any two vertices, cannot have loops and cycles</a:t>
            </a:r>
          </a:p>
          <a:p>
            <a:r>
              <a:rPr lang="en-CH" dirty="0"/>
              <a:t>Degree</a:t>
            </a:r>
          </a:p>
          <a:p>
            <a:r>
              <a:rPr lang="en-CH" dirty="0"/>
              <a:t>Cycle</a:t>
            </a:r>
          </a:p>
          <a:p>
            <a:r>
              <a:rPr lang="en-CH" dirty="0"/>
              <a:t>Bipartite graph: 2 independent sets which contain the set of vertices, where the vertices of the graph is connected in such a way that each edge can have a connection from the first set to the second set</a:t>
            </a:r>
          </a:p>
          <a:p>
            <a:r>
              <a:rPr lang="en-CH" dirty="0"/>
              <a:t>Complete bipartite graph</a:t>
            </a:r>
          </a:p>
          <a:p>
            <a:r>
              <a:rPr lang="en-CH" dirty="0"/>
              <a:t>Hypercube</a:t>
            </a:r>
          </a:p>
          <a:p>
            <a:endParaRPr lang="en-CH" dirty="0"/>
          </a:p>
        </p:txBody>
      </p:sp>
    </p:spTree>
    <p:extLst>
      <p:ext uri="{BB962C8B-B14F-4D97-AF65-F5344CB8AC3E}">
        <p14:creationId xmlns:p14="http://schemas.microsoft.com/office/powerpoint/2010/main" val="5920102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FF1E91-0836-434D-AAF9-0DEBCA7C2401}"/>
              </a:ext>
            </a:extLst>
          </p:cNvPr>
          <p:cNvSpPr>
            <a:spLocks noGrp="1"/>
          </p:cNvSpPr>
          <p:nvPr>
            <p:ph type="title"/>
          </p:nvPr>
        </p:nvSpPr>
        <p:spPr/>
        <p:txBody>
          <a:bodyPr/>
          <a:lstStyle/>
          <a:p>
            <a:r>
              <a:rPr lang="en-CH" b="1" dirty="0"/>
              <a:t>Graph Construction Method</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ED6A3B1C-427E-7D43-8446-A775B757DCC5}"/>
                  </a:ext>
                </a:extLst>
              </p:cNvPr>
              <p:cNvSpPr>
                <a:spLocks noGrp="1"/>
              </p:cNvSpPr>
              <p:nvPr>
                <p:ph idx="1"/>
              </p:nvPr>
            </p:nvSpPr>
            <p:spPr>
              <a:xfrm>
                <a:off x="838200" y="1825625"/>
                <a:ext cx="10515600" cy="2501765"/>
              </a:xfrm>
            </p:spPr>
            <p:txBody>
              <a:bodyPr/>
              <a:lstStyle/>
              <a:p>
                <a:r>
                  <a:rPr lang="en-CH" dirty="0"/>
                  <a:t>Gaussian kernel weighting function</a:t>
                </a:r>
              </a:p>
              <a:p>
                <a:pPr marL="0" indent="0">
                  <a:buNone/>
                </a:pPr>
                <a:endParaRPr lang="en-CH" dirty="0"/>
              </a:p>
              <a:p>
                <a:pPr marL="0" indent="0">
                  <a:buNone/>
                </a:pPr>
                <a14:m>
                  <m:oMathPara xmlns:m="http://schemas.openxmlformats.org/officeDocument/2006/math">
                    <m:oMathParaPr>
                      <m:jc m:val="centerGroup"/>
                    </m:oMathParaPr>
                    <m:oMath xmlns:m="http://schemas.openxmlformats.org/officeDocument/2006/math">
                      <m:sSub>
                        <m:sSubPr>
                          <m:ctrlPr>
                            <a:rPr lang="tr-TR" b="0" i="1" smtClean="0">
                              <a:latin typeface="Cambria Math" panose="02040503050406030204" pitchFamily="18" charset="0"/>
                            </a:rPr>
                          </m:ctrlPr>
                        </m:sSubPr>
                        <m:e>
                          <m:r>
                            <a:rPr lang="tr-TR" b="0" i="1" smtClean="0">
                              <a:latin typeface="Cambria Math" panose="02040503050406030204" pitchFamily="18" charset="0"/>
                            </a:rPr>
                            <m:t>𝑊</m:t>
                          </m:r>
                        </m:e>
                        <m:sub>
                          <m:r>
                            <a:rPr lang="tr-TR" b="0" i="1" smtClean="0">
                              <a:latin typeface="Cambria Math" panose="02040503050406030204" pitchFamily="18" charset="0"/>
                            </a:rPr>
                            <m:t>𝑖</m:t>
                          </m:r>
                          <m:r>
                            <a:rPr lang="tr-TR" b="0" i="1" smtClean="0">
                              <a:latin typeface="Cambria Math" panose="02040503050406030204" pitchFamily="18" charset="0"/>
                            </a:rPr>
                            <m:t>,</m:t>
                          </m:r>
                          <m:r>
                            <a:rPr lang="tr-TR" b="0" i="1" smtClean="0">
                              <a:latin typeface="Cambria Math" panose="02040503050406030204" pitchFamily="18" charset="0"/>
                            </a:rPr>
                            <m:t>𝑗</m:t>
                          </m:r>
                        </m:sub>
                      </m:sSub>
                      <m:r>
                        <a:rPr lang="tr-TR" b="0" i="1" smtClean="0">
                          <a:latin typeface="Cambria Math" panose="02040503050406030204" pitchFamily="18" charset="0"/>
                        </a:rPr>
                        <m:t>=</m:t>
                      </m:r>
                      <m:d>
                        <m:dPr>
                          <m:begChr m:val="{"/>
                          <m:endChr m:val=""/>
                          <m:ctrlPr>
                            <a:rPr lang="tr-TR" b="0" i="1" smtClean="0">
                              <a:latin typeface="Cambria Math" panose="02040503050406030204" pitchFamily="18" charset="0"/>
                            </a:rPr>
                          </m:ctrlPr>
                        </m:dPr>
                        <m:e>
                          <m:eqArr>
                            <m:eqArrPr>
                              <m:ctrlPr>
                                <a:rPr lang="tr-TR" b="0" i="1" smtClean="0">
                                  <a:latin typeface="Cambria Math" panose="02040503050406030204" pitchFamily="18" charset="0"/>
                                </a:rPr>
                              </m:ctrlPr>
                            </m:eqArrPr>
                            <m:e>
                              <m:func>
                                <m:funcPr>
                                  <m:ctrlPr>
                                    <a:rPr lang="tr-TR" b="0" i="1" smtClean="0">
                                      <a:latin typeface="Cambria Math" panose="02040503050406030204" pitchFamily="18" charset="0"/>
                                    </a:rPr>
                                  </m:ctrlPr>
                                </m:funcPr>
                                <m:fName>
                                  <m:r>
                                    <m:rPr>
                                      <m:sty m:val="p"/>
                                    </m:rPr>
                                    <a:rPr lang="tr-TR" b="0" i="0" smtClean="0">
                                      <a:latin typeface="Cambria Math" panose="02040503050406030204" pitchFamily="18" charset="0"/>
                                    </a:rPr>
                                    <m:t>exp</m:t>
                                  </m:r>
                                </m:fName>
                                <m:e>
                                  <m:d>
                                    <m:dPr>
                                      <m:ctrlPr>
                                        <a:rPr lang="tr-TR" b="0" i="1" smtClean="0">
                                          <a:latin typeface="Cambria Math" panose="02040503050406030204" pitchFamily="18" charset="0"/>
                                        </a:rPr>
                                      </m:ctrlPr>
                                    </m:dPr>
                                    <m:e>
                                      <m:r>
                                        <a:rPr lang="tr-TR" b="0" i="1" smtClean="0">
                                          <a:latin typeface="Cambria Math" panose="02040503050406030204" pitchFamily="18" charset="0"/>
                                        </a:rPr>
                                        <m:t>−</m:t>
                                      </m:r>
                                      <m:f>
                                        <m:fPr>
                                          <m:ctrlPr>
                                            <a:rPr lang="tr-TR" b="0" i="1" smtClean="0">
                                              <a:latin typeface="Cambria Math" panose="02040503050406030204" pitchFamily="18" charset="0"/>
                                            </a:rPr>
                                          </m:ctrlPr>
                                        </m:fPr>
                                        <m:num>
                                          <m:sSup>
                                            <m:sSupPr>
                                              <m:ctrlPr>
                                                <a:rPr lang="tr-TR" b="0" i="1" smtClean="0">
                                                  <a:latin typeface="Cambria Math" panose="02040503050406030204" pitchFamily="18" charset="0"/>
                                                </a:rPr>
                                              </m:ctrlPr>
                                            </m:sSupPr>
                                            <m:e>
                                              <m:d>
                                                <m:dPr>
                                                  <m:begChr m:val="["/>
                                                  <m:endChr m:val="]"/>
                                                  <m:ctrlPr>
                                                    <a:rPr lang="tr-TR" b="0" i="1" smtClean="0">
                                                      <a:latin typeface="Cambria Math" panose="02040503050406030204" pitchFamily="18" charset="0"/>
                                                    </a:rPr>
                                                  </m:ctrlPr>
                                                </m:dPr>
                                                <m:e>
                                                  <m:r>
                                                    <a:rPr lang="tr-TR" b="0" i="1" smtClean="0">
                                                      <a:latin typeface="Cambria Math" panose="02040503050406030204" pitchFamily="18" charset="0"/>
                                                    </a:rPr>
                                                    <m:t>𝑑𝑖𝑠𝑡</m:t>
                                                  </m:r>
                                                  <m:d>
                                                    <m:dPr>
                                                      <m:ctrlPr>
                                                        <a:rPr lang="tr-TR" b="0" i="1" smtClean="0">
                                                          <a:latin typeface="Cambria Math" panose="02040503050406030204" pitchFamily="18" charset="0"/>
                                                        </a:rPr>
                                                      </m:ctrlPr>
                                                    </m:dPr>
                                                    <m:e>
                                                      <m:r>
                                                        <a:rPr lang="tr-TR" b="0" i="1" smtClean="0">
                                                          <a:latin typeface="Cambria Math" panose="02040503050406030204" pitchFamily="18" charset="0"/>
                                                        </a:rPr>
                                                        <m:t>𝑖</m:t>
                                                      </m:r>
                                                      <m:r>
                                                        <a:rPr lang="tr-TR" b="0" i="1" smtClean="0">
                                                          <a:latin typeface="Cambria Math" panose="02040503050406030204" pitchFamily="18" charset="0"/>
                                                        </a:rPr>
                                                        <m:t>,</m:t>
                                                      </m:r>
                                                      <m:r>
                                                        <a:rPr lang="tr-TR" b="0" i="1" smtClean="0">
                                                          <a:latin typeface="Cambria Math" panose="02040503050406030204" pitchFamily="18" charset="0"/>
                                                        </a:rPr>
                                                        <m:t>𝑗</m:t>
                                                      </m:r>
                                                    </m:e>
                                                  </m:d>
                                                </m:e>
                                              </m:d>
                                            </m:e>
                                            <m:sup>
                                              <m:r>
                                                <a:rPr lang="tr-TR" b="0" i="1" smtClean="0">
                                                  <a:latin typeface="Cambria Math" panose="02040503050406030204" pitchFamily="18" charset="0"/>
                                                </a:rPr>
                                                <m:t>2</m:t>
                                              </m:r>
                                            </m:sup>
                                          </m:sSup>
                                        </m:num>
                                        <m:den>
                                          <m:r>
                                            <a:rPr lang="tr-TR" b="0" i="1" smtClean="0">
                                              <a:latin typeface="Cambria Math" panose="02040503050406030204" pitchFamily="18" charset="0"/>
                                            </a:rPr>
                                            <m:t>2</m:t>
                                          </m:r>
                                          <m:sSup>
                                            <m:sSupPr>
                                              <m:ctrlPr>
                                                <a:rPr lang="tr-TR" b="0" i="1" smtClean="0">
                                                  <a:latin typeface="Cambria Math" panose="02040503050406030204" pitchFamily="18" charset="0"/>
                                                </a:rPr>
                                              </m:ctrlPr>
                                            </m:sSupPr>
                                            <m:e>
                                              <m:r>
                                                <a:rPr lang="tr-TR" b="0" i="1" smtClean="0">
                                                  <a:latin typeface="Cambria Math" panose="02040503050406030204" pitchFamily="18" charset="0"/>
                                                </a:rPr>
                                                <m:t>𝜃</m:t>
                                              </m:r>
                                            </m:e>
                                            <m:sup>
                                              <m:r>
                                                <a:rPr lang="tr-TR" b="0" i="1" smtClean="0">
                                                  <a:latin typeface="Cambria Math" panose="02040503050406030204" pitchFamily="18" charset="0"/>
                                                </a:rPr>
                                                <m:t>2</m:t>
                                              </m:r>
                                            </m:sup>
                                          </m:sSup>
                                        </m:den>
                                      </m:f>
                                    </m:e>
                                  </m:d>
                                </m:e>
                              </m:func>
                              <m:r>
                                <a:rPr lang="tr-TR" b="0" i="1" smtClean="0">
                                  <a:latin typeface="Cambria Math" panose="02040503050406030204" pitchFamily="18" charset="0"/>
                                </a:rPr>
                                <m:t>,      </m:t>
                              </m:r>
                              <m:r>
                                <a:rPr lang="tr-TR" b="0" i="1" smtClean="0">
                                  <a:latin typeface="Cambria Math" panose="02040503050406030204" pitchFamily="18" charset="0"/>
                                </a:rPr>
                                <m:t>𝑖𝑓</m:t>
                              </m:r>
                              <m:r>
                                <a:rPr lang="tr-TR" b="0" i="1" smtClean="0">
                                  <a:latin typeface="Cambria Math" panose="02040503050406030204" pitchFamily="18" charset="0"/>
                                </a:rPr>
                                <m:t> </m:t>
                              </m:r>
                              <m:r>
                                <a:rPr lang="tr-TR" b="0" i="1" smtClean="0">
                                  <a:latin typeface="Cambria Math" panose="02040503050406030204" pitchFamily="18" charset="0"/>
                                </a:rPr>
                                <m:t>𝑑𝑖𝑠𝑡</m:t>
                              </m:r>
                              <m:d>
                                <m:dPr>
                                  <m:ctrlPr>
                                    <a:rPr lang="tr-TR" b="0" i="1" smtClean="0">
                                      <a:latin typeface="Cambria Math" panose="02040503050406030204" pitchFamily="18" charset="0"/>
                                    </a:rPr>
                                  </m:ctrlPr>
                                </m:dPr>
                                <m:e>
                                  <m:r>
                                    <a:rPr lang="tr-TR" b="0" i="1" smtClean="0">
                                      <a:latin typeface="Cambria Math" panose="02040503050406030204" pitchFamily="18" charset="0"/>
                                    </a:rPr>
                                    <m:t>𝑖</m:t>
                                  </m:r>
                                  <m:r>
                                    <a:rPr lang="tr-TR" b="0" i="1" smtClean="0">
                                      <a:latin typeface="Cambria Math" panose="02040503050406030204" pitchFamily="18" charset="0"/>
                                    </a:rPr>
                                    <m:t>,</m:t>
                                  </m:r>
                                  <m:r>
                                    <a:rPr lang="tr-TR" b="0" i="1" smtClean="0">
                                      <a:latin typeface="Cambria Math" panose="02040503050406030204" pitchFamily="18" charset="0"/>
                                    </a:rPr>
                                    <m:t>𝑗</m:t>
                                  </m:r>
                                </m:e>
                              </m:d>
                              <m:r>
                                <a:rPr lang="tr-TR" b="0" i="1" smtClean="0">
                                  <a:latin typeface="Cambria Math" panose="02040503050406030204" pitchFamily="18" charset="0"/>
                                </a:rPr>
                                <m:t>≤</m:t>
                              </m:r>
                              <m:r>
                                <a:rPr lang="tr-TR" b="0" i="1" smtClean="0">
                                  <a:latin typeface="Cambria Math" panose="02040503050406030204" pitchFamily="18" charset="0"/>
                                  <a:ea typeface="Cambria Math" panose="02040503050406030204" pitchFamily="18" charset="0"/>
                                </a:rPr>
                                <m:t>𝜅</m:t>
                              </m:r>
                            </m:e>
                            <m:e>
                              <m:r>
                                <a:rPr lang="tr-TR" b="0" i="1" smtClean="0">
                                  <a:latin typeface="Cambria Math" panose="02040503050406030204" pitchFamily="18" charset="0"/>
                                </a:rPr>
                                <m:t>0,                    </m:t>
                              </m:r>
                              <m:r>
                                <a:rPr lang="tr-TR" b="0" i="1" smtClean="0">
                                  <a:latin typeface="Cambria Math" panose="02040503050406030204" pitchFamily="18" charset="0"/>
                                </a:rPr>
                                <m:t>𝑜</m:t>
                              </m:r>
                              <m:r>
                                <a:rPr lang="tr-TR" b="0" i="1" smtClean="0">
                                  <a:latin typeface="Cambria Math" panose="02040503050406030204" pitchFamily="18" charset="0"/>
                                </a:rPr>
                                <m:t>.</m:t>
                              </m:r>
                              <m:r>
                                <a:rPr lang="tr-TR" b="0" i="1" smtClean="0">
                                  <a:latin typeface="Cambria Math" panose="02040503050406030204" pitchFamily="18" charset="0"/>
                                </a:rPr>
                                <m:t>𝑤</m:t>
                              </m:r>
                              <m:r>
                                <a:rPr lang="tr-TR" b="0" i="1" smtClean="0">
                                  <a:latin typeface="Cambria Math" panose="02040503050406030204" pitchFamily="18" charset="0"/>
                                </a:rPr>
                                <m:t>.</m:t>
                              </m:r>
                            </m:e>
                          </m:eqArr>
                        </m:e>
                      </m:d>
                    </m:oMath>
                  </m:oMathPara>
                </a14:m>
                <a:endParaRPr lang="en-CH" dirty="0"/>
              </a:p>
              <a:p>
                <a:pPr marL="0" indent="0">
                  <a:buNone/>
                </a:pPr>
                <a:endParaRPr lang="en-CH" dirty="0"/>
              </a:p>
            </p:txBody>
          </p:sp>
        </mc:Choice>
        <mc:Fallback>
          <p:sp>
            <p:nvSpPr>
              <p:cNvPr id="3" name="Content Placeholder 2">
                <a:extLst>
                  <a:ext uri="{FF2B5EF4-FFF2-40B4-BE49-F238E27FC236}">
                    <a16:creationId xmlns:a16="http://schemas.microsoft.com/office/drawing/2014/main" id="{ED6A3B1C-427E-7D43-8446-A775B757DCC5}"/>
                  </a:ext>
                </a:extLst>
              </p:cNvPr>
              <p:cNvSpPr>
                <a:spLocks noGrp="1" noRot="1" noChangeAspect="1" noMove="1" noResize="1" noEditPoints="1" noAdjustHandles="1" noChangeArrowheads="1" noChangeShapeType="1" noTextEdit="1"/>
              </p:cNvSpPr>
              <p:nvPr>
                <p:ph idx="1"/>
              </p:nvPr>
            </p:nvSpPr>
            <p:spPr>
              <a:xfrm>
                <a:off x="838200" y="1825625"/>
                <a:ext cx="10515600" cy="2501765"/>
              </a:xfrm>
              <a:blipFill>
                <a:blip r:embed="rId2"/>
                <a:stretch>
                  <a:fillRect l="-6514" t="-116667" b="-208081"/>
                </a:stretch>
              </a:blipFill>
            </p:spPr>
            <p:txBody>
              <a:bodyPr/>
              <a:lstStyle/>
              <a:p>
                <a:r>
                  <a:rPr lang="en-CH">
                    <a:noFill/>
                  </a:rPr>
                  <a:t> </a:t>
                </a:r>
              </a:p>
            </p:txBody>
          </p:sp>
        </mc:Fallback>
      </mc:AlternateContent>
      <p:pic>
        <p:nvPicPr>
          <p:cNvPr id="5" name="Picture 4">
            <a:extLst>
              <a:ext uri="{FF2B5EF4-FFF2-40B4-BE49-F238E27FC236}">
                <a16:creationId xmlns:a16="http://schemas.microsoft.com/office/drawing/2014/main" id="{9AEE95BB-54D3-1449-AC4D-01DCAFD52420}"/>
              </a:ext>
            </a:extLst>
          </p:cNvPr>
          <p:cNvPicPr>
            <a:picLocks noChangeAspect="1"/>
          </p:cNvPicPr>
          <p:nvPr/>
        </p:nvPicPr>
        <p:blipFill>
          <a:blip r:embed="rId3"/>
          <a:stretch>
            <a:fillRect/>
          </a:stretch>
        </p:blipFill>
        <p:spPr>
          <a:xfrm>
            <a:off x="4765220" y="4327390"/>
            <a:ext cx="7266215" cy="2165485"/>
          </a:xfrm>
          <a:prstGeom prst="rect">
            <a:avLst/>
          </a:prstGeom>
        </p:spPr>
      </p:pic>
      <mc:AlternateContent xmlns:mc="http://schemas.openxmlformats.org/markup-compatibility/2006">
        <mc:Choice xmlns:a14="http://schemas.microsoft.com/office/drawing/2010/main" Requires="a14">
          <p:sp>
            <p:nvSpPr>
              <p:cNvPr id="6" name="Content Placeholder 2">
                <a:extLst>
                  <a:ext uri="{FF2B5EF4-FFF2-40B4-BE49-F238E27FC236}">
                    <a16:creationId xmlns:a16="http://schemas.microsoft.com/office/drawing/2014/main" id="{FF1098E5-1F8D-5B47-BF26-DB46926E4684}"/>
                  </a:ext>
                </a:extLst>
              </p:cNvPr>
              <p:cNvSpPr txBox="1">
                <a:spLocks/>
              </p:cNvSpPr>
              <p:nvPr/>
            </p:nvSpPr>
            <p:spPr>
              <a:xfrm>
                <a:off x="533401" y="4604657"/>
                <a:ext cx="3774620" cy="202315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14:m>
                  <m:oMath xmlns:m="http://schemas.openxmlformats.org/officeDocument/2006/math">
                    <m:r>
                      <a:rPr lang="tr-TR" b="0" i="1" smtClean="0">
                        <a:latin typeface="Cambria Math" panose="02040503050406030204" pitchFamily="18" charset="0"/>
                      </a:rPr>
                      <m:t>𝑑𝑖𝑠𝑡</m:t>
                    </m:r>
                    <m:d>
                      <m:dPr>
                        <m:ctrlPr>
                          <a:rPr lang="tr-TR" b="0" i="1" smtClean="0">
                            <a:latin typeface="Cambria Math" panose="02040503050406030204" pitchFamily="18" charset="0"/>
                          </a:rPr>
                        </m:ctrlPr>
                      </m:dPr>
                      <m:e>
                        <m:r>
                          <a:rPr lang="tr-TR" b="0" i="1" smtClean="0">
                            <a:latin typeface="Cambria Math" panose="02040503050406030204" pitchFamily="18" charset="0"/>
                          </a:rPr>
                          <m:t>𝑖</m:t>
                        </m:r>
                        <m:r>
                          <a:rPr lang="tr-TR" b="0" i="1" smtClean="0">
                            <a:latin typeface="Cambria Math" panose="02040503050406030204" pitchFamily="18" charset="0"/>
                          </a:rPr>
                          <m:t>,</m:t>
                        </m:r>
                        <m:r>
                          <a:rPr lang="tr-TR" b="0" i="1" smtClean="0">
                            <a:latin typeface="Cambria Math" panose="02040503050406030204" pitchFamily="18" charset="0"/>
                          </a:rPr>
                          <m:t>𝑗</m:t>
                        </m:r>
                      </m:e>
                    </m:d>
                  </m:oMath>
                </a14:m>
                <a:r>
                  <a:rPr lang="en-CH" dirty="0"/>
                  <a:t> may represent the Euclidean distance between vertices </a:t>
                </a:r>
                <a14:m>
                  <m:oMath xmlns:m="http://schemas.openxmlformats.org/officeDocument/2006/math">
                    <m:r>
                      <a:rPr lang="tr-TR" b="0" i="1" smtClean="0">
                        <a:latin typeface="Cambria Math" panose="02040503050406030204" pitchFamily="18" charset="0"/>
                      </a:rPr>
                      <m:t>𝑖</m:t>
                    </m:r>
                  </m:oMath>
                </a14:m>
                <a:r>
                  <a:rPr lang="en-CH" dirty="0"/>
                  <a:t> and </a:t>
                </a:r>
                <a14:m>
                  <m:oMath xmlns:m="http://schemas.openxmlformats.org/officeDocument/2006/math">
                    <m:r>
                      <a:rPr lang="tr-TR" b="0" i="1" smtClean="0">
                        <a:latin typeface="Cambria Math" panose="02040503050406030204" pitchFamily="18" charset="0"/>
                      </a:rPr>
                      <m:t>𝑗</m:t>
                    </m:r>
                  </m:oMath>
                </a14:m>
                <a:endParaRPr lang="en-CH" dirty="0"/>
              </a:p>
            </p:txBody>
          </p:sp>
        </mc:Choice>
        <mc:Fallback>
          <p:sp>
            <p:nvSpPr>
              <p:cNvPr id="6" name="Content Placeholder 2">
                <a:extLst>
                  <a:ext uri="{FF2B5EF4-FFF2-40B4-BE49-F238E27FC236}">
                    <a16:creationId xmlns:a16="http://schemas.microsoft.com/office/drawing/2014/main" id="{FF1098E5-1F8D-5B47-BF26-DB46926E4684}"/>
                  </a:ext>
                </a:extLst>
              </p:cNvPr>
              <p:cNvSpPr txBox="1">
                <a:spLocks noRot="1" noChangeAspect="1" noMove="1" noResize="1" noEditPoints="1" noAdjustHandles="1" noChangeArrowheads="1" noChangeShapeType="1" noTextEdit="1"/>
              </p:cNvSpPr>
              <p:nvPr/>
            </p:nvSpPr>
            <p:spPr>
              <a:xfrm>
                <a:off x="533401" y="4604657"/>
                <a:ext cx="3774620" cy="2023155"/>
              </a:xfrm>
              <a:prstGeom prst="rect">
                <a:avLst/>
              </a:prstGeom>
              <a:blipFill>
                <a:blip r:embed="rId4"/>
                <a:stretch>
                  <a:fillRect l="-3356" t="-5000" r="-2685"/>
                </a:stretch>
              </a:blipFill>
            </p:spPr>
            <p:txBody>
              <a:bodyPr/>
              <a:lstStyle/>
              <a:p>
                <a:r>
                  <a:rPr lang="en-CH">
                    <a:noFill/>
                  </a:rPr>
                  <a:t> </a:t>
                </a:r>
              </a:p>
            </p:txBody>
          </p:sp>
        </mc:Fallback>
      </mc:AlternateContent>
    </p:spTree>
    <p:extLst>
      <p:ext uri="{BB962C8B-B14F-4D97-AF65-F5344CB8AC3E}">
        <p14:creationId xmlns:p14="http://schemas.microsoft.com/office/powerpoint/2010/main" val="16357680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302DD1-3EBE-9942-A82A-7F6E92EE3295}"/>
              </a:ext>
            </a:extLst>
          </p:cNvPr>
          <p:cNvSpPr>
            <a:spLocks noGrp="1"/>
          </p:cNvSpPr>
          <p:nvPr>
            <p:ph type="title"/>
          </p:nvPr>
        </p:nvSpPr>
        <p:spPr/>
        <p:txBody>
          <a:bodyPr/>
          <a:lstStyle/>
          <a:p>
            <a:r>
              <a:rPr lang="en-CH" b="1" dirty="0"/>
              <a:t>Graph Construction Method</a:t>
            </a:r>
          </a:p>
        </p:txBody>
      </p:sp>
      <p:sp>
        <p:nvSpPr>
          <p:cNvPr id="3" name="Content Placeholder 2">
            <a:extLst>
              <a:ext uri="{FF2B5EF4-FFF2-40B4-BE49-F238E27FC236}">
                <a16:creationId xmlns:a16="http://schemas.microsoft.com/office/drawing/2014/main" id="{63506FEA-78D6-DF44-B72A-CA20F9C953F1}"/>
              </a:ext>
            </a:extLst>
          </p:cNvPr>
          <p:cNvSpPr>
            <a:spLocks noGrp="1"/>
          </p:cNvSpPr>
          <p:nvPr>
            <p:ph idx="1"/>
          </p:nvPr>
        </p:nvSpPr>
        <p:spPr/>
        <p:txBody>
          <a:bodyPr/>
          <a:lstStyle/>
          <a:p>
            <a:r>
              <a:rPr lang="en-GB" dirty="0"/>
              <a:t>Edges from K</a:t>
            </a:r>
            <a:r>
              <a:rPr lang="en-CH" dirty="0"/>
              <a:t>-Nearest Neighbors Method: connect each vertex to its k-nearest neighbors based on distances</a:t>
            </a:r>
          </a:p>
          <a:p>
            <a:r>
              <a:rPr lang="en-CH" dirty="0"/>
              <a:t>Edges from Delaunay triangulation</a:t>
            </a:r>
          </a:p>
          <a:p>
            <a:r>
              <a:rPr lang="en-CH" dirty="0"/>
              <a:t>Edges via Watts-Strogatz Model</a:t>
            </a:r>
          </a:p>
          <a:p>
            <a:pPr marL="0" indent="0">
              <a:buNone/>
            </a:pPr>
            <a:r>
              <a:rPr lang="en-GB" dirty="0"/>
              <a:t>e</a:t>
            </a:r>
            <a:r>
              <a:rPr lang="en-CH" dirty="0"/>
              <a:t>tc.</a:t>
            </a:r>
          </a:p>
          <a:p>
            <a:endParaRPr lang="en-CH" dirty="0"/>
          </a:p>
        </p:txBody>
      </p:sp>
    </p:spTree>
    <p:extLst>
      <p:ext uri="{BB962C8B-B14F-4D97-AF65-F5344CB8AC3E}">
        <p14:creationId xmlns:p14="http://schemas.microsoft.com/office/powerpoint/2010/main" val="31591683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B69FC5-3DEE-594D-9ADF-AC896469FFE9}"/>
              </a:ext>
            </a:extLst>
          </p:cNvPr>
          <p:cNvSpPr>
            <a:spLocks noGrp="1"/>
          </p:cNvSpPr>
          <p:nvPr>
            <p:ph type="title"/>
          </p:nvPr>
        </p:nvSpPr>
        <p:spPr/>
        <p:txBody>
          <a:bodyPr/>
          <a:lstStyle/>
          <a:p>
            <a:r>
              <a:rPr lang="en-CH" b="1" dirty="0"/>
              <a:t>Graph Signals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6FEB5117-0240-714C-AF3B-3E676D362611}"/>
                  </a:ext>
                </a:extLst>
              </p:cNvPr>
              <p:cNvSpPr>
                <a:spLocks noGrp="1"/>
              </p:cNvSpPr>
              <p:nvPr>
                <p:ph idx="1"/>
              </p:nvPr>
            </p:nvSpPr>
            <p:spPr/>
            <p:txBody>
              <a:bodyPr/>
              <a:lstStyle/>
              <a:p>
                <a:pPr marL="0" indent="0">
                  <a:buNone/>
                </a:pPr>
                <a14:m>
                  <m:oMathPara xmlns:m="http://schemas.openxmlformats.org/officeDocument/2006/math">
                    <m:oMathParaPr>
                      <m:jc m:val="centerGroup"/>
                    </m:oMathParaPr>
                    <m:oMath xmlns:m="http://schemas.openxmlformats.org/officeDocument/2006/math">
                      <m:r>
                        <a:rPr lang="en-CH" b="0" i="1" smtClean="0">
                          <a:latin typeface="Cambria Math" panose="02040503050406030204" pitchFamily="18" charset="0"/>
                          <a:ea typeface="Cambria Math" panose="02040503050406030204" pitchFamily="18" charset="0"/>
                        </a:rPr>
                        <m:t>𝒢</m:t>
                      </m:r>
                      <m:r>
                        <a:rPr lang="tr-TR" b="0" i="1" smtClean="0">
                          <a:latin typeface="Cambria Math" panose="02040503050406030204" pitchFamily="18" charset="0"/>
                          <a:ea typeface="Cambria Math" panose="02040503050406030204" pitchFamily="18" charset="0"/>
                        </a:rPr>
                        <m:t>={</m:t>
                      </m:r>
                      <m:r>
                        <a:rPr lang="tr-TR" b="0" i="1" smtClean="0">
                          <a:latin typeface="Cambria Math" panose="02040503050406030204" pitchFamily="18" charset="0"/>
                          <a:ea typeface="Cambria Math" panose="02040503050406030204" pitchFamily="18" charset="0"/>
                        </a:rPr>
                        <m:t>𝒱</m:t>
                      </m:r>
                      <m:r>
                        <a:rPr lang="tr-TR" b="0" i="1" smtClean="0">
                          <a:latin typeface="Cambria Math" panose="02040503050406030204" pitchFamily="18" charset="0"/>
                          <a:ea typeface="Cambria Math" panose="02040503050406030204" pitchFamily="18" charset="0"/>
                        </a:rPr>
                        <m:t>, </m:t>
                      </m:r>
                      <m:r>
                        <a:rPr lang="tr-TR" b="0" i="1" smtClean="0">
                          <a:latin typeface="Cambria Math" panose="02040503050406030204" pitchFamily="18" charset="0"/>
                          <a:ea typeface="Cambria Math" panose="02040503050406030204" pitchFamily="18" charset="0"/>
                        </a:rPr>
                        <m:t>ℰ</m:t>
                      </m:r>
                      <m:r>
                        <a:rPr lang="tr-TR" b="0" i="1" smtClean="0">
                          <a:latin typeface="Cambria Math" panose="02040503050406030204" pitchFamily="18" charset="0"/>
                          <a:ea typeface="Cambria Math" panose="02040503050406030204" pitchFamily="18" charset="0"/>
                        </a:rPr>
                        <m:t>,</m:t>
                      </m:r>
                      <m:r>
                        <a:rPr lang="tr-TR" b="0" i="1" smtClean="0">
                          <a:latin typeface="Cambria Math" panose="02040503050406030204" pitchFamily="18" charset="0"/>
                          <a:ea typeface="Cambria Math" panose="02040503050406030204" pitchFamily="18" charset="0"/>
                        </a:rPr>
                        <m:t>𝑊</m:t>
                      </m:r>
                      <m:r>
                        <a:rPr lang="tr-TR" b="0" i="1" smtClean="0">
                          <a:latin typeface="Cambria Math" panose="02040503050406030204" pitchFamily="18" charset="0"/>
                          <a:ea typeface="Cambria Math" panose="02040503050406030204" pitchFamily="18" charset="0"/>
                        </a:rPr>
                        <m:t>}</m:t>
                      </m:r>
                    </m:oMath>
                  </m:oMathPara>
                </a14:m>
                <a:endParaRPr lang="en-GB" dirty="0"/>
              </a:p>
              <a:p>
                <a:pPr marL="0" indent="0">
                  <a:buNone/>
                </a:pPr>
                <a:r>
                  <a:rPr lang="en-GB" dirty="0"/>
                  <a:t>w</a:t>
                </a:r>
                <a:r>
                  <a:rPr lang="en-CH" dirty="0"/>
                  <a:t>ith </a:t>
                </a:r>
              </a:p>
              <a:p>
                <a:pPr marL="0" indent="0">
                  <a:buNone/>
                </a:pPr>
                <a14:m>
                  <m:oMathPara xmlns:m="http://schemas.openxmlformats.org/officeDocument/2006/math">
                    <m:oMathParaPr>
                      <m:jc m:val="centerGroup"/>
                    </m:oMathParaPr>
                    <m:oMath xmlns:m="http://schemas.openxmlformats.org/officeDocument/2006/math">
                      <m:r>
                        <a:rPr lang="tr-TR" b="0" i="1" smtClean="0">
                          <a:latin typeface="Cambria Math" panose="02040503050406030204" pitchFamily="18" charset="0"/>
                          <a:ea typeface="Cambria Math" panose="02040503050406030204" pitchFamily="18" charset="0"/>
                        </a:rPr>
                        <m:t>𝑓</m:t>
                      </m:r>
                      <m:r>
                        <a:rPr lang="tr-TR" b="0" i="1" smtClean="0">
                          <a:latin typeface="Cambria Math" panose="02040503050406030204" pitchFamily="18" charset="0"/>
                          <a:ea typeface="Cambria Math" panose="02040503050406030204" pitchFamily="18" charset="0"/>
                        </a:rPr>
                        <m:t>:</m:t>
                      </m:r>
                      <m:r>
                        <a:rPr lang="tr-TR" b="0" i="1" smtClean="0">
                          <a:latin typeface="Cambria Math" panose="02040503050406030204" pitchFamily="18" charset="0"/>
                          <a:ea typeface="Cambria Math" panose="02040503050406030204" pitchFamily="18" charset="0"/>
                        </a:rPr>
                        <m:t>𝒱</m:t>
                      </m:r>
                      <m:r>
                        <a:rPr lang="tr-TR" b="0" i="1" smtClean="0">
                          <a:latin typeface="Cambria Math" panose="02040503050406030204" pitchFamily="18" charset="0"/>
                          <a:ea typeface="Cambria Math" panose="02040503050406030204" pitchFamily="18" charset="0"/>
                        </a:rPr>
                        <m:t>→</m:t>
                      </m:r>
                      <m:r>
                        <a:rPr lang="tr-TR" b="0" i="1" smtClean="0">
                          <a:latin typeface="Cambria Math" panose="02040503050406030204" pitchFamily="18" charset="0"/>
                          <a:ea typeface="Cambria Math" panose="02040503050406030204" pitchFamily="18" charset="0"/>
                        </a:rPr>
                        <m:t>ℝ</m:t>
                      </m:r>
                    </m:oMath>
                  </m:oMathPara>
                </a14:m>
                <a:endParaRPr lang="en-CH" dirty="0"/>
              </a:p>
              <a:p>
                <a:pPr marL="0" indent="0">
                  <a:buNone/>
                </a:pPr>
                <a:r>
                  <a:rPr lang="en-CH" dirty="0"/>
                  <a:t>Then,</a:t>
                </a:r>
              </a:p>
              <a:p>
                <a:pPr marL="0" indent="0">
                  <a:buNone/>
                </a:pPr>
                <a14:m>
                  <m:oMathPara xmlns:m="http://schemas.openxmlformats.org/officeDocument/2006/math">
                    <m:oMathParaPr>
                      <m:jc m:val="centerGroup"/>
                    </m:oMathParaPr>
                    <m:oMath xmlns:m="http://schemas.openxmlformats.org/officeDocument/2006/math">
                      <m:r>
                        <m:rPr>
                          <m:sty m:val="p"/>
                        </m:rPr>
                        <a:rPr lang="tr-TR" i="1" smtClean="0">
                          <a:latin typeface="Cambria Math" panose="02040503050406030204" pitchFamily="18" charset="0"/>
                          <a:ea typeface="Cambria Math" panose="02040503050406030204" pitchFamily="18" charset="0"/>
                        </a:rPr>
                        <m:t>f</m:t>
                      </m:r>
                      <m:r>
                        <a:rPr lang="tr-TR" i="1" smtClean="0">
                          <a:latin typeface="Cambria Math" panose="02040503050406030204" pitchFamily="18" charset="0"/>
                          <a:ea typeface="Cambria Math" panose="02040503050406030204" pitchFamily="18" charset="0"/>
                        </a:rPr>
                        <m:t> </m:t>
                      </m:r>
                      <m:sSup>
                        <m:sSupPr>
                          <m:ctrlPr>
                            <a:rPr lang="tr-TR" b="0" i="1" smtClean="0">
                              <a:latin typeface="Cambria Math" panose="02040503050406030204" pitchFamily="18" charset="0"/>
                              <a:ea typeface="Cambria Math" panose="02040503050406030204" pitchFamily="18" charset="0"/>
                            </a:rPr>
                          </m:ctrlPr>
                        </m:sSupPr>
                        <m:e>
                          <m:r>
                            <a:rPr lang="tr-TR" b="0" i="1" smtClean="0">
                              <a:latin typeface="Cambria Math" panose="02040503050406030204" pitchFamily="18" charset="0"/>
                              <a:ea typeface="Cambria Math" panose="02040503050406030204" pitchFamily="18" charset="0"/>
                            </a:rPr>
                            <m:t>∈</m:t>
                          </m:r>
                          <m:r>
                            <a:rPr lang="tr-TR" b="0" i="1" smtClean="0">
                              <a:latin typeface="Cambria Math" panose="02040503050406030204" pitchFamily="18" charset="0"/>
                              <a:ea typeface="Cambria Math" panose="02040503050406030204" pitchFamily="18" charset="0"/>
                            </a:rPr>
                            <m:t>ℝ</m:t>
                          </m:r>
                        </m:e>
                        <m:sup>
                          <m:r>
                            <a:rPr lang="tr-TR" b="0" i="1" smtClean="0">
                              <a:latin typeface="Cambria Math" panose="02040503050406030204" pitchFamily="18" charset="0"/>
                              <a:ea typeface="Cambria Math" panose="02040503050406030204" pitchFamily="18" charset="0"/>
                            </a:rPr>
                            <m:t>𝑁</m:t>
                          </m:r>
                        </m:sup>
                      </m:sSup>
                      <m:r>
                        <a:rPr lang="tr-TR" b="0" i="1" smtClean="0">
                          <a:latin typeface="Cambria Math" panose="02040503050406030204" pitchFamily="18" charset="0"/>
                          <a:ea typeface="Cambria Math" panose="02040503050406030204" pitchFamily="18" charset="0"/>
                        </a:rPr>
                        <m:t>,  </m:t>
                      </m:r>
                      <m:d>
                        <m:dPr>
                          <m:begChr m:val="|"/>
                          <m:endChr m:val="|"/>
                          <m:ctrlPr>
                            <a:rPr lang="tr-TR" b="0" i="1" smtClean="0">
                              <a:latin typeface="Cambria Math" panose="02040503050406030204" pitchFamily="18" charset="0"/>
                              <a:ea typeface="Cambria Math" panose="02040503050406030204" pitchFamily="18" charset="0"/>
                            </a:rPr>
                          </m:ctrlPr>
                        </m:dPr>
                        <m:e>
                          <m:r>
                            <a:rPr lang="tr-TR" b="0" i="1" smtClean="0">
                              <a:latin typeface="Cambria Math" panose="02040503050406030204" pitchFamily="18" charset="0"/>
                              <a:ea typeface="Cambria Math" panose="02040503050406030204" pitchFamily="18" charset="0"/>
                            </a:rPr>
                            <m:t>𝒱</m:t>
                          </m:r>
                        </m:e>
                      </m:d>
                      <m:r>
                        <a:rPr lang="tr-TR" b="0" i="1" smtClean="0">
                          <a:latin typeface="Cambria Math" panose="02040503050406030204" pitchFamily="18" charset="0"/>
                          <a:ea typeface="Cambria Math" panose="02040503050406030204" pitchFamily="18" charset="0"/>
                        </a:rPr>
                        <m:t>=</m:t>
                      </m:r>
                      <m:r>
                        <a:rPr lang="tr-TR" b="0" i="1" smtClean="0">
                          <a:latin typeface="Cambria Math" panose="02040503050406030204" pitchFamily="18" charset="0"/>
                          <a:ea typeface="Cambria Math" panose="02040503050406030204" pitchFamily="18" charset="0"/>
                        </a:rPr>
                        <m:t>𝑁</m:t>
                      </m:r>
                    </m:oMath>
                  </m:oMathPara>
                </a14:m>
                <a:endParaRPr lang="en-CH" dirty="0"/>
              </a:p>
            </p:txBody>
          </p:sp>
        </mc:Choice>
        <mc:Fallback>
          <p:sp>
            <p:nvSpPr>
              <p:cNvPr id="3" name="Content Placeholder 2">
                <a:extLst>
                  <a:ext uri="{FF2B5EF4-FFF2-40B4-BE49-F238E27FC236}">
                    <a16:creationId xmlns:a16="http://schemas.microsoft.com/office/drawing/2014/main" id="{6FEB5117-0240-714C-AF3B-3E676D362611}"/>
                  </a:ext>
                </a:extLst>
              </p:cNvPr>
              <p:cNvSpPr>
                <a:spLocks noGrp="1" noRot="1" noChangeAspect="1" noMove="1" noResize="1" noEditPoints="1" noAdjustHandles="1" noChangeArrowheads="1" noChangeShapeType="1" noTextEdit="1"/>
              </p:cNvSpPr>
              <p:nvPr>
                <p:ph idx="1"/>
              </p:nvPr>
            </p:nvSpPr>
            <p:spPr>
              <a:blipFill>
                <a:blip r:embed="rId2"/>
                <a:stretch>
                  <a:fillRect l="-1206"/>
                </a:stretch>
              </a:blipFill>
            </p:spPr>
            <p:txBody>
              <a:bodyPr/>
              <a:lstStyle/>
              <a:p>
                <a:r>
                  <a:rPr lang="en-CH">
                    <a:noFill/>
                  </a:rPr>
                  <a:t> </a:t>
                </a:r>
              </a:p>
            </p:txBody>
          </p:sp>
        </mc:Fallback>
      </mc:AlternateContent>
      <p:pic>
        <p:nvPicPr>
          <p:cNvPr id="5" name="Picture 4" descr="Chart, line chart&#10;&#10;Description automatically generated">
            <a:extLst>
              <a:ext uri="{FF2B5EF4-FFF2-40B4-BE49-F238E27FC236}">
                <a16:creationId xmlns:a16="http://schemas.microsoft.com/office/drawing/2014/main" id="{C2F77D97-B5D4-AD48-8CAD-C6AE83F2BCC3}"/>
              </a:ext>
            </a:extLst>
          </p:cNvPr>
          <p:cNvPicPr>
            <a:picLocks noChangeAspect="1"/>
          </p:cNvPicPr>
          <p:nvPr/>
        </p:nvPicPr>
        <p:blipFill>
          <a:blip r:embed="rId3"/>
          <a:stretch>
            <a:fillRect/>
          </a:stretch>
        </p:blipFill>
        <p:spPr>
          <a:xfrm>
            <a:off x="4439573" y="4434783"/>
            <a:ext cx="3312854" cy="2194700"/>
          </a:xfrm>
          <a:prstGeom prst="rect">
            <a:avLst/>
          </a:prstGeom>
        </p:spPr>
      </p:pic>
    </p:spTree>
    <p:extLst>
      <p:ext uri="{BB962C8B-B14F-4D97-AF65-F5344CB8AC3E}">
        <p14:creationId xmlns:p14="http://schemas.microsoft.com/office/powerpoint/2010/main" val="4857643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70C941-940F-794D-AEF5-B35D1DFD52A1}"/>
              </a:ext>
            </a:extLst>
          </p:cNvPr>
          <p:cNvSpPr>
            <a:spLocks noGrp="1"/>
          </p:cNvSpPr>
          <p:nvPr>
            <p:ph type="title"/>
          </p:nvPr>
        </p:nvSpPr>
        <p:spPr/>
        <p:txBody>
          <a:bodyPr/>
          <a:lstStyle/>
          <a:p>
            <a:r>
              <a:rPr lang="en-CH" b="1" dirty="0"/>
              <a:t>Laplacian Operator</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08A13F22-34EB-174B-8135-054E744B79E9}"/>
                  </a:ext>
                </a:extLst>
              </p:cNvPr>
              <p:cNvSpPr>
                <a:spLocks noGrp="1"/>
              </p:cNvSpPr>
              <p:nvPr>
                <p:ph idx="1"/>
              </p:nvPr>
            </p:nvSpPr>
            <p:spPr/>
            <p:txBody>
              <a:bodyPr/>
              <a:lstStyle/>
              <a:p>
                <a14:m>
                  <m:oMath xmlns:m="http://schemas.openxmlformats.org/officeDocument/2006/math">
                    <m:r>
                      <a:rPr lang="en-CH" i="1" smtClean="0">
                        <a:latin typeface="Cambria Math" panose="02040503050406030204" pitchFamily="18" charset="0"/>
                        <a:ea typeface="Cambria Math" panose="02040503050406030204" pitchFamily="18" charset="0"/>
                      </a:rPr>
                      <m:t>∆</m:t>
                    </m:r>
                    <m:r>
                      <a:rPr lang="tr-TR" b="0" i="1" smtClean="0">
                        <a:latin typeface="Cambria Math" panose="02040503050406030204" pitchFamily="18" charset="0"/>
                        <a:ea typeface="Cambria Math" panose="02040503050406030204" pitchFamily="18" charset="0"/>
                      </a:rPr>
                      <m:t>=</m:t>
                    </m:r>
                    <m:sSup>
                      <m:sSupPr>
                        <m:ctrlPr>
                          <a:rPr lang="tr-TR" b="0" i="1" smtClean="0">
                            <a:latin typeface="Cambria Math" panose="02040503050406030204" pitchFamily="18" charset="0"/>
                            <a:ea typeface="Cambria Math" panose="02040503050406030204" pitchFamily="18" charset="0"/>
                          </a:rPr>
                        </m:ctrlPr>
                      </m:sSupPr>
                      <m:e>
                        <m:r>
                          <m:rPr>
                            <m:sty m:val="p"/>
                          </m:rPr>
                          <a:rPr lang="tr-TR" b="0" i="1" smtClean="0">
                            <a:latin typeface="Cambria Math" panose="02040503050406030204" pitchFamily="18" charset="0"/>
                            <a:ea typeface="Cambria Math" panose="02040503050406030204" pitchFamily="18" charset="0"/>
                          </a:rPr>
                          <m:t>∇</m:t>
                        </m:r>
                      </m:e>
                      <m:sup>
                        <m:r>
                          <a:rPr lang="tr-TR" b="0" i="1" smtClean="0">
                            <a:latin typeface="Cambria Math" panose="02040503050406030204" pitchFamily="18" charset="0"/>
                            <a:ea typeface="Cambria Math" panose="02040503050406030204" pitchFamily="18" charset="0"/>
                          </a:rPr>
                          <m:t>2</m:t>
                        </m:r>
                      </m:sup>
                    </m:sSup>
                    <m:r>
                      <a:rPr lang="tr-TR" b="0" i="1" smtClean="0">
                        <a:latin typeface="Cambria Math" panose="02040503050406030204" pitchFamily="18" charset="0"/>
                        <a:ea typeface="Cambria Math" panose="02040503050406030204" pitchFamily="18" charset="0"/>
                      </a:rPr>
                      <m:t>=</m:t>
                    </m:r>
                    <m:r>
                      <m:rPr>
                        <m:sty m:val="p"/>
                      </m:rPr>
                      <a:rPr lang="tr-TR" b="0" i="1" smtClean="0">
                        <a:latin typeface="Cambria Math" panose="02040503050406030204" pitchFamily="18" charset="0"/>
                        <a:ea typeface="Cambria Math" panose="02040503050406030204" pitchFamily="18" charset="0"/>
                      </a:rPr>
                      <m:t>∇</m:t>
                    </m:r>
                  </m:oMath>
                </a14:m>
                <a:r>
                  <a:rPr lang="en-CH" dirty="0"/>
                  <a:t>.</a:t>
                </a:r>
                <a:r>
                  <a:rPr lang="tr-TR" b="0" dirty="0">
                    <a:ea typeface="Cambria Math" panose="02040503050406030204" pitchFamily="18" charset="0"/>
                  </a:rPr>
                  <a:t> </a:t>
                </a:r>
                <a14:m>
                  <m:oMath xmlns:m="http://schemas.openxmlformats.org/officeDocument/2006/math">
                    <m:r>
                      <m:rPr>
                        <m:sty m:val="p"/>
                      </m:rPr>
                      <a:rPr lang="tr-TR" b="0" i="1" smtClean="0">
                        <a:latin typeface="Cambria Math" panose="02040503050406030204" pitchFamily="18" charset="0"/>
                        <a:ea typeface="Cambria Math" panose="02040503050406030204" pitchFamily="18" charset="0"/>
                      </a:rPr>
                      <m:t>∇</m:t>
                    </m:r>
                  </m:oMath>
                </a14:m>
                <a:endParaRPr lang="en-CH" dirty="0"/>
              </a:p>
              <a:p>
                <a:r>
                  <a:rPr lang="en-CH" dirty="0"/>
                  <a:t>Divergence of gradient of a scalar function on Euclidean space</a:t>
                </a:r>
              </a:p>
              <a:p>
                <a:r>
                  <a:rPr lang="en-CH" dirty="0"/>
                  <a:t>A differential operator</a:t>
                </a:r>
              </a:p>
              <a:p>
                <a:pPr marL="0" indent="0">
                  <a:buNone/>
                </a:pPr>
                <a:endParaRPr lang="en-CH" dirty="0"/>
              </a:p>
              <a:p>
                <a:pPr marL="0" indent="0" algn="ctr">
                  <a:buNone/>
                </a:pPr>
                <a14:m>
                  <m:oMath xmlns:m="http://schemas.openxmlformats.org/officeDocument/2006/math">
                    <m:r>
                      <a:rPr lang="en-CH" i="1" smtClean="0">
                        <a:latin typeface="Cambria Math" panose="02040503050406030204" pitchFamily="18" charset="0"/>
                        <a:ea typeface="Cambria Math" panose="02040503050406030204" pitchFamily="18" charset="0"/>
                      </a:rPr>
                      <m:t>∆</m:t>
                    </m:r>
                    <m:r>
                      <a:rPr lang="tr-TR" b="0" i="1" smtClean="0">
                        <a:latin typeface="Cambria Math" panose="02040503050406030204" pitchFamily="18" charset="0"/>
                        <a:ea typeface="Cambria Math" panose="02040503050406030204" pitchFamily="18" charset="0"/>
                      </a:rPr>
                      <m:t>𝑓</m:t>
                    </m:r>
                    <m:r>
                      <a:rPr lang="tr-TR" b="0" i="1" smtClean="0">
                        <a:latin typeface="Cambria Math" panose="02040503050406030204" pitchFamily="18" charset="0"/>
                        <a:ea typeface="Cambria Math" panose="02040503050406030204" pitchFamily="18" charset="0"/>
                      </a:rPr>
                      <m:t>=</m:t>
                    </m:r>
                    <m:nary>
                      <m:naryPr>
                        <m:chr m:val="∑"/>
                        <m:ctrlPr>
                          <a:rPr lang="tr-TR" b="0" i="1" smtClean="0">
                            <a:latin typeface="Cambria Math" panose="02040503050406030204" pitchFamily="18" charset="0"/>
                            <a:ea typeface="Cambria Math" panose="02040503050406030204" pitchFamily="18" charset="0"/>
                          </a:rPr>
                        </m:ctrlPr>
                      </m:naryPr>
                      <m:sub>
                        <m:r>
                          <m:rPr>
                            <m:brk m:alnAt="23"/>
                          </m:rPr>
                          <a:rPr lang="tr-TR" b="0" i="1" smtClean="0">
                            <a:latin typeface="Cambria Math" panose="02040503050406030204" pitchFamily="18" charset="0"/>
                            <a:ea typeface="Cambria Math" panose="02040503050406030204" pitchFamily="18" charset="0"/>
                          </a:rPr>
                          <m:t>𝑖</m:t>
                        </m:r>
                        <m:r>
                          <a:rPr lang="tr-TR" b="0" i="1" smtClean="0">
                            <a:latin typeface="Cambria Math" panose="02040503050406030204" pitchFamily="18" charset="0"/>
                            <a:ea typeface="Cambria Math" panose="02040503050406030204" pitchFamily="18" charset="0"/>
                          </a:rPr>
                          <m:t>=1</m:t>
                        </m:r>
                      </m:sub>
                      <m:sup>
                        <m:r>
                          <a:rPr lang="tr-TR" b="0" i="1" smtClean="0">
                            <a:latin typeface="Cambria Math" panose="02040503050406030204" pitchFamily="18" charset="0"/>
                            <a:ea typeface="Cambria Math" panose="02040503050406030204" pitchFamily="18" charset="0"/>
                          </a:rPr>
                          <m:t>𝑛</m:t>
                        </m:r>
                      </m:sup>
                      <m:e>
                        <m:f>
                          <m:fPr>
                            <m:ctrlPr>
                              <a:rPr lang="tr-TR" b="0" i="1" smtClean="0">
                                <a:latin typeface="Cambria Math" panose="02040503050406030204" pitchFamily="18" charset="0"/>
                                <a:ea typeface="Cambria Math" panose="02040503050406030204" pitchFamily="18" charset="0"/>
                              </a:rPr>
                            </m:ctrlPr>
                          </m:fPr>
                          <m:num>
                            <m:sSup>
                              <m:sSupPr>
                                <m:ctrlPr>
                                  <a:rPr lang="tr-TR" i="1" smtClean="0">
                                    <a:latin typeface="Cambria Math" panose="02040503050406030204" pitchFamily="18" charset="0"/>
                                    <a:ea typeface="Cambria Math" panose="02040503050406030204" pitchFamily="18" charset="0"/>
                                  </a:rPr>
                                </m:ctrlPr>
                              </m:sSupPr>
                              <m:e>
                                <m:r>
                                  <a:rPr lang="tr-TR" i="1">
                                    <a:latin typeface="Cambria Math" panose="02040503050406030204" pitchFamily="18" charset="0"/>
                                    <a:ea typeface="Cambria Math" panose="02040503050406030204" pitchFamily="18" charset="0"/>
                                  </a:rPr>
                                  <m:t>𝜕</m:t>
                                </m:r>
                              </m:e>
                              <m:sup>
                                <m:r>
                                  <a:rPr lang="tr-TR" b="0" i="1" smtClean="0">
                                    <a:latin typeface="Cambria Math" panose="02040503050406030204" pitchFamily="18" charset="0"/>
                                    <a:ea typeface="Cambria Math" panose="02040503050406030204" pitchFamily="18" charset="0"/>
                                  </a:rPr>
                                  <m:t>2</m:t>
                                </m:r>
                              </m:sup>
                            </m:sSup>
                            <m:r>
                              <a:rPr lang="tr-TR" b="0" i="1" smtClean="0">
                                <a:latin typeface="Cambria Math" panose="02040503050406030204" pitchFamily="18" charset="0"/>
                                <a:ea typeface="Cambria Math" panose="02040503050406030204" pitchFamily="18" charset="0"/>
                              </a:rPr>
                              <m:t>𝑓</m:t>
                            </m:r>
                          </m:num>
                          <m:den>
                            <m:r>
                              <a:rPr lang="tr-TR" b="0" i="1" smtClean="0">
                                <a:latin typeface="Cambria Math" panose="02040503050406030204" pitchFamily="18" charset="0"/>
                                <a:ea typeface="Cambria Math" panose="02040503050406030204" pitchFamily="18" charset="0"/>
                              </a:rPr>
                              <m:t>𝜕</m:t>
                            </m:r>
                            <m:sSubSup>
                              <m:sSubSupPr>
                                <m:ctrlPr>
                                  <a:rPr lang="tr-TR" b="0" i="1" smtClean="0">
                                    <a:latin typeface="Cambria Math" panose="02040503050406030204" pitchFamily="18" charset="0"/>
                                    <a:ea typeface="Cambria Math" panose="02040503050406030204" pitchFamily="18" charset="0"/>
                                  </a:rPr>
                                </m:ctrlPr>
                              </m:sSubSupPr>
                              <m:e>
                                <m:r>
                                  <a:rPr lang="tr-TR" b="0" i="1" smtClean="0">
                                    <a:latin typeface="Cambria Math" panose="02040503050406030204" pitchFamily="18" charset="0"/>
                                    <a:ea typeface="Cambria Math" panose="02040503050406030204" pitchFamily="18" charset="0"/>
                                  </a:rPr>
                                  <m:t>𝑥</m:t>
                                </m:r>
                              </m:e>
                              <m:sub>
                                <m:r>
                                  <a:rPr lang="tr-TR" b="0" i="1" smtClean="0">
                                    <a:latin typeface="Cambria Math" panose="02040503050406030204" pitchFamily="18" charset="0"/>
                                    <a:ea typeface="Cambria Math" panose="02040503050406030204" pitchFamily="18" charset="0"/>
                                  </a:rPr>
                                  <m:t>𝑖</m:t>
                                </m:r>
                              </m:sub>
                              <m:sup>
                                <m:r>
                                  <a:rPr lang="tr-TR" b="0" i="1" smtClean="0">
                                    <a:latin typeface="Cambria Math" panose="02040503050406030204" pitchFamily="18" charset="0"/>
                                    <a:ea typeface="Cambria Math" panose="02040503050406030204" pitchFamily="18" charset="0"/>
                                  </a:rPr>
                                  <m:t>2</m:t>
                                </m:r>
                              </m:sup>
                            </m:sSubSup>
                          </m:den>
                        </m:f>
                      </m:e>
                    </m:nary>
                  </m:oMath>
                </a14:m>
                <a:r>
                  <a:rPr lang="en-CH" dirty="0"/>
                  <a:t> </a:t>
                </a:r>
              </a:p>
            </p:txBody>
          </p:sp>
        </mc:Choice>
        <mc:Fallback>
          <p:sp>
            <p:nvSpPr>
              <p:cNvPr id="3" name="Content Placeholder 2">
                <a:extLst>
                  <a:ext uri="{FF2B5EF4-FFF2-40B4-BE49-F238E27FC236}">
                    <a16:creationId xmlns:a16="http://schemas.microsoft.com/office/drawing/2014/main" id="{08A13F22-34EB-174B-8135-054E744B79E9}"/>
                  </a:ext>
                </a:extLst>
              </p:cNvPr>
              <p:cNvSpPr>
                <a:spLocks noGrp="1" noRot="1" noChangeAspect="1" noMove="1" noResize="1" noEditPoints="1" noAdjustHandles="1" noChangeArrowheads="1" noChangeShapeType="1" noTextEdit="1"/>
              </p:cNvSpPr>
              <p:nvPr>
                <p:ph idx="1"/>
              </p:nvPr>
            </p:nvSpPr>
            <p:spPr>
              <a:blipFill>
                <a:blip r:embed="rId2"/>
                <a:stretch>
                  <a:fillRect l="-1086" t="-2326"/>
                </a:stretch>
              </a:blipFill>
            </p:spPr>
            <p:txBody>
              <a:bodyPr/>
              <a:lstStyle/>
              <a:p>
                <a:r>
                  <a:rPr lang="en-CH">
                    <a:noFill/>
                  </a:rPr>
                  <a:t> </a:t>
                </a:r>
              </a:p>
            </p:txBody>
          </p:sp>
        </mc:Fallback>
      </mc:AlternateContent>
    </p:spTree>
    <p:extLst>
      <p:ext uri="{BB962C8B-B14F-4D97-AF65-F5344CB8AC3E}">
        <p14:creationId xmlns:p14="http://schemas.microsoft.com/office/powerpoint/2010/main" val="196696502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2146</TotalTime>
  <Words>1727</Words>
  <Application>Microsoft Macintosh PowerPoint</Application>
  <PresentationFormat>Widescreen</PresentationFormat>
  <Paragraphs>268</Paragraphs>
  <Slides>42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42</vt:i4>
      </vt:variant>
    </vt:vector>
  </HeadingPairs>
  <TitlesOfParts>
    <vt:vector size="47" baseType="lpstr">
      <vt:lpstr>Arial</vt:lpstr>
      <vt:lpstr>Calibri</vt:lpstr>
      <vt:lpstr>Calibri Light</vt:lpstr>
      <vt:lpstr>Cambria Math</vt:lpstr>
      <vt:lpstr>Office Theme</vt:lpstr>
      <vt:lpstr>Graph Signal Processing</vt:lpstr>
      <vt:lpstr>Graphs</vt:lpstr>
      <vt:lpstr>Graphs</vt:lpstr>
      <vt:lpstr>Graph Types</vt:lpstr>
      <vt:lpstr>Special Graphs</vt:lpstr>
      <vt:lpstr>Graph Construction Method</vt:lpstr>
      <vt:lpstr>Graph Construction Method</vt:lpstr>
      <vt:lpstr>Graph Signals</vt:lpstr>
      <vt:lpstr>Laplacian Operator</vt:lpstr>
      <vt:lpstr>Non-normalized Graph Laplacian</vt:lpstr>
      <vt:lpstr>Non-normalized Graph Laplacian</vt:lpstr>
      <vt:lpstr>Fourier Transform</vt:lpstr>
      <vt:lpstr>Graph Fourier Transform</vt:lpstr>
      <vt:lpstr>Frequency Notion at Graph Fourier Transform</vt:lpstr>
      <vt:lpstr>Zero Crossings of a Graph</vt:lpstr>
      <vt:lpstr>Graph Signal Representations in Two Domains</vt:lpstr>
      <vt:lpstr>Heat Kernel</vt:lpstr>
      <vt:lpstr>Discrete Calculus and Signal Smoothness</vt:lpstr>
      <vt:lpstr>Signal Smoothness wrt Intrinsic Structure of Graph</vt:lpstr>
      <vt:lpstr>Signal Smoothness wrt Intrinsic Structure of Graph</vt:lpstr>
      <vt:lpstr>Signal Smoothness wrt Intrinsic Structure of Graph</vt:lpstr>
      <vt:lpstr>Signal Smoothness wrt Intrinsic Structure of Graph</vt:lpstr>
      <vt:lpstr>Signal Smoothness wrt Intrinsic Structure of Graph</vt:lpstr>
      <vt:lpstr>Courant-Fisher Theorem</vt:lpstr>
      <vt:lpstr>Example on smoothness and spectral of graph signals</vt:lpstr>
      <vt:lpstr>Other Graph Matrices</vt:lpstr>
      <vt:lpstr>Normalized Graph Laplacian</vt:lpstr>
      <vt:lpstr>Normalized Graph Laplacian</vt:lpstr>
      <vt:lpstr>Generalized Graph Laplacians</vt:lpstr>
      <vt:lpstr>Random Walk Matrix</vt:lpstr>
      <vt:lpstr>Asymmetric Graph Laplacian</vt:lpstr>
      <vt:lpstr>Generalized Operators for Signals on Graphs</vt:lpstr>
      <vt:lpstr>Frequency Filtering</vt:lpstr>
      <vt:lpstr>Frequency Filtering</vt:lpstr>
      <vt:lpstr>Frequency Filtering</vt:lpstr>
      <vt:lpstr>Frequency Filtering</vt:lpstr>
      <vt:lpstr>Example – Tikhonov Regularization</vt:lpstr>
      <vt:lpstr>Example – Tikhonov Regularization</vt:lpstr>
      <vt:lpstr>Example – Tikhonov Regularization</vt:lpstr>
      <vt:lpstr>Example – Tikhonov Regularization</vt:lpstr>
      <vt:lpstr>Filtering in the Vertex Domain</vt:lpstr>
      <vt:lpstr>Filtering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Graph Signal Processing</dc:title>
  <dc:creator>Kaan Okumuş</dc:creator>
  <cp:lastModifiedBy>Kaan Okumuş</cp:lastModifiedBy>
  <cp:revision>1</cp:revision>
  <dcterms:created xsi:type="dcterms:W3CDTF">2023-02-23T14:04:02Z</dcterms:created>
  <dcterms:modified xsi:type="dcterms:W3CDTF">2023-02-25T01:50:04Z</dcterms:modified>
</cp:coreProperties>
</file>